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pdf" ContentType="video/unknown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  <p:sldMasterId id="2147483876" r:id="rId2"/>
  </p:sldMasterIdLst>
  <p:notesMasterIdLst>
    <p:notesMasterId r:id="rId24"/>
  </p:notesMasterIdLst>
  <p:sldIdLst>
    <p:sldId id="411" r:id="rId3"/>
    <p:sldId id="383" r:id="rId4"/>
    <p:sldId id="399" r:id="rId5"/>
    <p:sldId id="400" r:id="rId6"/>
    <p:sldId id="401" r:id="rId7"/>
    <p:sldId id="402" r:id="rId8"/>
    <p:sldId id="403" r:id="rId9"/>
    <p:sldId id="404" r:id="rId10"/>
    <p:sldId id="405" r:id="rId11"/>
    <p:sldId id="413" r:id="rId12"/>
    <p:sldId id="414" r:id="rId13"/>
    <p:sldId id="415" r:id="rId14"/>
    <p:sldId id="416" r:id="rId15"/>
    <p:sldId id="417" r:id="rId16"/>
    <p:sldId id="406" r:id="rId17"/>
    <p:sldId id="398" r:id="rId18"/>
    <p:sldId id="408" r:id="rId19"/>
    <p:sldId id="409" r:id="rId20"/>
    <p:sldId id="407" r:id="rId21"/>
    <p:sldId id="410" r:id="rId22"/>
    <p:sldId id="412" r:id="rId23"/>
  </p:sldIdLst>
  <p:sldSz cx="9144000" cy="6858000" type="screen4x3"/>
  <p:notesSz cx="6858000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FE42981-CC55-4D80-BC8F-02BD0F62DEDC}">
          <p14:sldIdLst>
            <p14:sldId id="411"/>
            <p14:sldId id="383"/>
            <p14:sldId id="399"/>
            <p14:sldId id="400"/>
            <p14:sldId id="401"/>
            <p14:sldId id="402"/>
            <p14:sldId id="403"/>
            <p14:sldId id="404"/>
            <p14:sldId id="405"/>
            <p14:sldId id="413"/>
            <p14:sldId id="414"/>
            <p14:sldId id="415"/>
            <p14:sldId id="416"/>
            <p14:sldId id="417"/>
            <p14:sldId id="406"/>
            <p14:sldId id="398"/>
            <p14:sldId id="408"/>
            <p14:sldId id="409"/>
            <p14:sldId id="407"/>
            <p14:sldId id="410"/>
            <p14:sldId id="4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F7FF"/>
    <a:srgbClr val="D9CABD"/>
    <a:srgbClr val="820000"/>
    <a:srgbClr val="EBFDFF"/>
    <a:srgbClr val="FF0000"/>
    <a:srgbClr val="AC462E"/>
    <a:srgbClr val="AE8D72"/>
    <a:srgbClr val="B3947B"/>
    <a:srgbClr val="977457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6110" autoAdjust="0"/>
  </p:normalViewPr>
  <p:slideViewPr>
    <p:cSldViewPr>
      <p:cViewPr varScale="1">
        <p:scale>
          <a:sx n="111" d="100"/>
          <a:sy n="111" d="100"/>
        </p:scale>
        <p:origin x="163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4" Type="http://schemas.openxmlformats.org/officeDocument/2006/relationships/image" Target="../media/image17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image" Target="../media/image4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2D58D-040D-45C3-9CFB-B22CAB1E3F2F}" type="datetimeFigureOut">
              <a:rPr lang="ru-RU" smtClean="0"/>
              <a:pPr/>
              <a:t>07.10.2021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15154"/>
            <a:ext cx="548640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28584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415083-3B54-4C42-9D73-FA9F79C296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16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74552C6-DDBF-44A9-8B8C-F55693220936}" type="datetimeFigureOut">
              <a:rPr lang="ru-RU" smtClean="0">
                <a:solidFill>
                  <a:srgbClr val="073E87"/>
                </a:solidFill>
              </a:rPr>
              <a:pPr/>
              <a:t>07.10.2021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0F19DA6-DA95-4D6F-8A00-7F57923BD9F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552C6-DDBF-44A9-8B8C-F55693220936}" type="datetimeFigureOut">
              <a:rPr lang="ru-RU" smtClean="0">
                <a:solidFill>
                  <a:srgbClr val="073E87"/>
                </a:solidFill>
              </a:rPr>
              <a:pPr/>
              <a:t>07.10.2021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9DA6-DA95-4D6F-8A00-7F57923BD9F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552C6-DDBF-44A9-8B8C-F55693220936}" type="datetimeFigureOut">
              <a:rPr lang="ru-RU" smtClean="0">
                <a:solidFill>
                  <a:srgbClr val="073E87"/>
                </a:solidFill>
              </a:rPr>
              <a:pPr/>
              <a:t>07.10.2021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9DA6-DA95-4D6F-8A00-7F57923BD9F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3"/>
            <a:ext cx="7851648" cy="1828800"/>
          </a:xfrm>
          <a:ln>
            <a:noFill/>
          </a:ln>
        </p:spPr>
        <p:txBody>
          <a:bodyPr vert="horz" tIns="0" rIns="16326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0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9"/>
            <a:ext cx="7854696" cy="1752600"/>
          </a:xfrm>
        </p:spPr>
        <p:txBody>
          <a:bodyPr lIns="0" rIns="16326"/>
          <a:lstStyle>
            <a:lvl1pPr marL="0" marR="40814" indent="0" algn="r">
              <a:buNone/>
              <a:defRPr>
                <a:solidFill>
                  <a:schemeClr val="tx1"/>
                </a:solidFill>
              </a:defRPr>
            </a:lvl1pPr>
            <a:lvl2pPr marL="408128" indent="0" algn="ctr">
              <a:buNone/>
            </a:lvl2pPr>
            <a:lvl3pPr marL="816258" indent="0" algn="ctr">
              <a:buNone/>
            </a:lvl3pPr>
            <a:lvl4pPr marL="1224386" indent="0" algn="ctr">
              <a:buNone/>
            </a:lvl4pPr>
            <a:lvl5pPr marL="1632515" indent="0" algn="ctr">
              <a:buNone/>
            </a:lvl5pPr>
            <a:lvl6pPr marL="2040646" indent="0" algn="ctr">
              <a:buNone/>
            </a:lvl6pPr>
            <a:lvl7pPr marL="2448774" indent="0" algn="ctr">
              <a:buNone/>
            </a:lvl7pPr>
            <a:lvl8pPr marL="2856904" indent="0" algn="ctr">
              <a:buNone/>
            </a:lvl8pPr>
            <a:lvl9pPr marL="3265032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552C6-DDBF-44A9-8B8C-F55693220936}" type="datetimeFigureOut">
              <a:rPr lang="ru-RU" smtClean="0"/>
              <a:t>07.10.2021</a:t>
            </a:fld>
            <a:endParaRPr lang="ru-RU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9DA6-DA95-4D6F-8A00-7F57923BD9F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03405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552C6-DDBF-44A9-8B8C-F55693220936}" type="datetimeFigureOut">
              <a:rPr lang="ru-RU" smtClean="0"/>
              <a:t>07.10.2021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9DA6-DA95-4D6F-8A00-7F57923BD9F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00906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3" y="1316737"/>
            <a:ext cx="7772401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0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3" y="2704665"/>
            <a:ext cx="7772401" cy="1509712"/>
          </a:xfrm>
        </p:spPr>
        <p:txBody>
          <a:bodyPr lIns="40814" rIns="40814" anchor="t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552C6-DDBF-44A9-8B8C-F55693220936}" type="datetimeFigureOut">
              <a:rPr lang="ru-RU" smtClean="0"/>
              <a:t>07.10.2021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9DA6-DA95-4D6F-8A00-7F57923BD9F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2322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920087"/>
            <a:ext cx="4038600" cy="4434840"/>
          </a:xfrm>
        </p:spPr>
        <p:txBody>
          <a:bodyPr/>
          <a:lstStyle>
            <a:lvl1pPr>
              <a:defRPr sz="2300"/>
            </a:lvl1pPr>
            <a:lvl2pPr>
              <a:defRPr sz="21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7"/>
            <a:ext cx="4038600" cy="4434840"/>
          </a:xfrm>
        </p:spPr>
        <p:txBody>
          <a:bodyPr/>
          <a:lstStyle>
            <a:lvl1pPr>
              <a:defRPr sz="2300"/>
            </a:lvl1pPr>
            <a:lvl2pPr>
              <a:defRPr sz="21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552C6-DDBF-44A9-8B8C-F55693220936}" type="datetimeFigureOut">
              <a:rPr lang="ru-RU" smtClean="0"/>
              <a:t>07.10.2021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9DA6-DA95-4D6F-8A00-7F57923BD9F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8283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704088"/>
            <a:ext cx="8229600" cy="1143000"/>
          </a:xfrm>
        </p:spPr>
        <p:txBody>
          <a:bodyPr tIns="40814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855251"/>
            <a:ext cx="4040188" cy="659352"/>
          </a:xfrm>
        </p:spPr>
        <p:txBody>
          <a:bodyPr lIns="40814" tIns="0" rIns="40814" bIns="0" anchor="ctr">
            <a:noAutofit/>
          </a:bodyPr>
          <a:lstStyle>
            <a:lvl1pPr marL="0" indent="0">
              <a:buNone/>
              <a:defRPr sz="21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800" b="1"/>
            </a:lvl2pPr>
            <a:lvl3pPr>
              <a:buNone/>
              <a:defRPr sz="1700" b="1"/>
            </a:lvl3pPr>
            <a:lvl4pPr>
              <a:buNone/>
              <a:defRPr sz="1400" b="1"/>
            </a:lvl4pPr>
            <a:lvl5pPr>
              <a:buNone/>
              <a:defRPr sz="14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7" y="1859760"/>
            <a:ext cx="4041776" cy="654843"/>
          </a:xfrm>
        </p:spPr>
        <p:txBody>
          <a:bodyPr lIns="40814" tIns="0" rIns="40814" bIns="0" anchor="ctr"/>
          <a:lstStyle>
            <a:lvl1pPr marL="0" indent="0">
              <a:buNone/>
              <a:defRPr sz="21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800" b="1"/>
            </a:lvl2pPr>
            <a:lvl3pPr>
              <a:buNone/>
              <a:defRPr sz="1700" b="1"/>
            </a:lvl3pPr>
            <a:lvl4pPr>
              <a:buNone/>
              <a:defRPr sz="1400" b="1"/>
            </a:lvl4pPr>
            <a:lvl5pPr>
              <a:buNone/>
              <a:defRPr sz="14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1" y="2514601"/>
            <a:ext cx="4040188" cy="3845720"/>
          </a:xfrm>
        </p:spPr>
        <p:txBody>
          <a:bodyPr tIns="0"/>
          <a:lstStyle>
            <a:lvl1pPr>
              <a:defRPr sz="2000"/>
            </a:lvl1pPr>
            <a:lvl2pPr>
              <a:defRPr sz="18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514601"/>
            <a:ext cx="4041776" cy="3845720"/>
          </a:xfrm>
        </p:spPr>
        <p:txBody>
          <a:bodyPr tIns="0"/>
          <a:lstStyle>
            <a:lvl1pPr>
              <a:defRPr sz="2000"/>
            </a:lvl1pPr>
            <a:lvl2pPr>
              <a:defRPr sz="18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552C6-DDBF-44A9-8B8C-F55693220936}" type="datetimeFigureOut">
              <a:rPr lang="ru-RU" smtClean="0"/>
              <a:t>07.10.2021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9DA6-DA95-4D6F-8A00-7F57923BD9F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78839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704088"/>
            <a:ext cx="8305800" cy="1143000"/>
          </a:xfrm>
        </p:spPr>
        <p:txBody>
          <a:bodyPr vert="horz" tIns="40814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552C6-DDBF-44A9-8B8C-F55693220936}" type="datetimeFigureOut">
              <a:rPr lang="ru-RU" smtClean="0"/>
              <a:t>07.10.2021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9DA6-DA95-4D6F-8A00-7F57923BD9F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6208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552C6-DDBF-44A9-8B8C-F55693220936}" type="datetimeFigureOut">
              <a:rPr lang="ru-RU" smtClean="0"/>
              <a:t>07.10.2021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9DA6-DA95-4D6F-8A00-7F57923BD9F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98904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4"/>
            <a:ext cx="2743200" cy="1162049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3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3"/>
            <a:ext cx="2743200" cy="4572000"/>
          </a:xfrm>
        </p:spPr>
        <p:txBody>
          <a:bodyPr lIns="16326" rIns="16326"/>
          <a:lstStyle>
            <a:lvl1pPr marL="0" indent="0" algn="l">
              <a:buNone/>
              <a:defRPr sz="1200"/>
            </a:lvl1pPr>
            <a:lvl2pPr indent="0" algn="l">
              <a:buNone/>
              <a:defRPr sz="1100"/>
            </a:lvl2pPr>
            <a:lvl3pPr indent="0" algn="l">
              <a:buNone/>
              <a:defRPr sz="900"/>
            </a:lvl3pPr>
            <a:lvl4pPr indent="0" algn="l">
              <a:buNone/>
              <a:defRPr sz="700"/>
            </a:lvl4pPr>
            <a:lvl5pPr indent="0" algn="l">
              <a:buNone/>
              <a:defRPr sz="7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1" y="1676403"/>
            <a:ext cx="5111750" cy="4572000"/>
          </a:xfrm>
        </p:spPr>
        <p:txBody>
          <a:bodyPr tIns="0"/>
          <a:lstStyle>
            <a:lvl1pPr>
              <a:defRPr sz="26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7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552C6-DDBF-44A9-8B8C-F55693220936}" type="datetimeFigureOut">
              <a:rPr lang="ru-RU" smtClean="0"/>
              <a:t>07.10.2021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9DA6-DA95-4D6F-8A00-7F57923BD9F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2057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552C6-DDBF-44A9-8B8C-F55693220936}" type="datetimeFigureOut">
              <a:rPr lang="ru-RU" smtClean="0">
                <a:solidFill>
                  <a:srgbClr val="073E87"/>
                </a:solidFill>
              </a:rPr>
              <a:pPr/>
              <a:t>07.10.2021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9DA6-DA95-4D6F-8A00-7F57923BD9F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5" y="1108079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6" tIns="40814" rIns="81626" bIns="40814"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5" y="5359773"/>
            <a:ext cx="155448" cy="155447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6" tIns="40814" rIns="81626" bIns="40814"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176999"/>
            <a:ext cx="2212849" cy="1582620"/>
          </a:xfrm>
        </p:spPr>
        <p:txBody>
          <a:bodyPr vert="horz" lIns="40814" tIns="40814" rIns="40814" bIns="40814" anchor="b"/>
          <a:lstStyle>
            <a:lvl1pPr algn="l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8"/>
            <a:ext cx="2209800" cy="2179321"/>
          </a:xfrm>
        </p:spPr>
        <p:txBody>
          <a:bodyPr lIns="57137" rIns="40814" bIns="40814" anchor="t"/>
          <a:lstStyle>
            <a:lvl1pPr marL="0" indent="0" algn="l">
              <a:spcBef>
                <a:spcPts val="222"/>
              </a:spcBef>
              <a:buFontTx/>
              <a:buNone/>
              <a:defRPr sz="1100"/>
            </a:lvl1pPr>
            <a:lvl2pPr>
              <a:defRPr sz="1100"/>
            </a:lvl2pPr>
            <a:lvl3pPr>
              <a:defRPr sz="900"/>
            </a:lvl3pPr>
            <a:lvl4pPr>
              <a:defRPr sz="700"/>
            </a:lvl4pPr>
            <a:lvl5pPr>
              <a:defRPr sz="7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552C6-DDBF-44A9-8B8C-F55693220936}" type="datetimeFigureOut">
              <a:rPr lang="ru-RU" smtClean="0"/>
              <a:t>07.10.2021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1" y="6356351"/>
            <a:ext cx="609600" cy="365124"/>
          </a:xfrm>
        </p:spPr>
        <p:txBody>
          <a:bodyPr/>
          <a:lstStyle/>
          <a:p>
            <a:fld id="{00F19DA6-DA95-4D6F-8A00-7F57923BD9F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5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29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1626" tIns="40814" rIns="81626" bIns="40814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1626" tIns="40814" rIns="81626" bIns="40814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8003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552C6-DDBF-44A9-8B8C-F55693220936}" type="datetimeFigureOut">
              <a:rPr lang="ru-RU" smtClean="0"/>
              <a:t>07.10.2021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9DA6-DA95-4D6F-8A00-7F57923BD9F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88184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552C6-DDBF-44A9-8B8C-F55693220936}" type="datetimeFigureOut">
              <a:rPr lang="ru-RU" smtClean="0"/>
              <a:t>07.10.2021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9DA6-DA95-4D6F-8A00-7F57923BD9F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6679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552C6-DDBF-44A9-8B8C-F55693220936}" type="datetimeFigureOut">
              <a:rPr lang="ru-RU" smtClean="0">
                <a:solidFill>
                  <a:srgbClr val="073E87"/>
                </a:solidFill>
              </a:rPr>
              <a:pPr/>
              <a:t>07.10.2021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9DA6-DA95-4D6F-8A00-7F57923BD9F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552C6-DDBF-44A9-8B8C-F55693220936}" type="datetimeFigureOut">
              <a:rPr lang="ru-RU" smtClean="0">
                <a:solidFill>
                  <a:srgbClr val="073E87"/>
                </a:solidFill>
              </a:rPr>
              <a:pPr/>
              <a:t>07.10.2021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9DA6-DA95-4D6F-8A00-7F57923BD9F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552C6-DDBF-44A9-8B8C-F55693220936}" type="datetimeFigureOut">
              <a:rPr lang="ru-RU" smtClean="0">
                <a:solidFill>
                  <a:srgbClr val="073E87"/>
                </a:solidFill>
              </a:rPr>
              <a:pPr/>
              <a:t>07.10.2021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9DA6-DA95-4D6F-8A00-7F57923BD9F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552C6-DDBF-44A9-8B8C-F55693220936}" type="datetimeFigureOut">
              <a:rPr lang="ru-RU" smtClean="0">
                <a:solidFill>
                  <a:srgbClr val="073E87"/>
                </a:solidFill>
              </a:rPr>
              <a:pPr/>
              <a:t>07.10.2021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9DA6-DA95-4D6F-8A00-7F57923BD9F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552C6-DDBF-44A9-8B8C-F55693220936}" type="datetimeFigureOut">
              <a:rPr lang="ru-RU" smtClean="0">
                <a:solidFill>
                  <a:srgbClr val="073E87"/>
                </a:solidFill>
              </a:rPr>
              <a:pPr/>
              <a:t>07.10.2021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9DA6-DA95-4D6F-8A00-7F57923BD9F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552C6-DDBF-44A9-8B8C-F55693220936}" type="datetimeFigureOut">
              <a:rPr lang="ru-RU" smtClean="0">
                <a:solidFill>
                  <a:srgbClr val="073E87"/>
                </a:solidFill>
              </a:rPr>
              <a:pPr/>
              <a:t>07.10.2021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9DA6-DA95-4D6F-8A00-7F57923BD9F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552C6-DDBF-44A9-8B8C-F55693220936}" type="datetimeFigureOut">
              <a:rPr lang="ru-RU" smtClean="0">
                <a:solidFill>
                  <a:srgbClr val="073E87"/>
                </a:solidFill>
              </a:rPr>
              <a:pPr/>
              <a:t>07.10.2021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9DA6-DA95-4D6F-8A00-7F57923BD9F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74552C6-DDBF-44A9-8B8C-F55693220936}" type="datetimeFigureOut">
              <a:rPr lang="ru-RU" smtClean="0">
                <a:solidFill>
                  <a:srgbClr val="073E87"/>
                </a:solidFill>
              </a:rPr>
              <a:pPr/>
              <a:t>07.10.2021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0F19DA6-DA95-4D6F-8A00-7F57923BD9F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3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1626" tIns="40814" rIns="81626" bIns="40814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3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1626" tIns="40814" rIns="81626" bIns="40814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1" y="704088"/>
            <a:ext cx="8229600" cy="1143000"/>
          </a:xfrm>
          <a:prstGeom prst="rect">
            <a:avLst/>
          </a:prstGeom>
        </p:spPr>
        <p:txBody>
          <a:bodyPr vert="horz" lIns="0" tIns="40814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1" y="1935479"/>
            <a:ext cx="8229600" cy="4389120"/>
          </a:xfrm>
          <a:prstGeom prst="rect">
            <a:avLst/>
          </a:prstGeom>
        </p:spPr>
        <p:txBody>
          <a:bodyPr vert="horz" lIns="81626" tIns="40814" rIns="81626" bIns="40814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1" y="6356351"/>
            <a:ext cx="2133600" cy="36512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1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74552C6-DDBF-44A9-8B8C-F55693220936}" type="datetimeFigureOut">
              <a:rPr lang="ru-RU" smtClean="0"/>
              <a:t>07.10.2021</a:t>
            </a:fld>
            <a:endParaRPr lang="ru-RU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1" y="6356351"/>
            <a:ext cx="3352800" cy="36512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1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1" y="6356351"/>
            <a:ext cx="762001" cy="36512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0F19DA6-DA95-4D6F-8A00-7F57923BD9F2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8" y="202410"/>
            <a:ext cx="9180548" cy="649223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44064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44877" indent="-244877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71381" indent="-220389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58" indent="-220389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61136" indent="-187740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06013" indent="-187740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550890" indent="-187740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1714142" indent="-163251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59019" indent="-163251" algn="l" rtl="0" eaLnBrk="1" latinLnBrk="0" hangingPunct="1">
        <a:spcBef>
          <a:spcPct val="20000"/>
        </a:spcBef>
        <a:buClr>
          <a:schemeClr val="tx2"/>
        </a:buClr>
        <a:buChar char="•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03897" indent="-163251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0812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81625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2243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6325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04064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4487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85690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2650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5.png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9.emf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51.emf"/><Relationship Id="rId4" Type="http://schemas.openxmlformats.org/officeDocument/2006/relationships/image" Target="../media/image52.jpg"/><Relationship Id="rId9" Type="http://schemas.openxmlformats.org/officeDocument/2006/relationships/oleObject" Target="../embeddings/oleObject15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4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59.jpeg"/><Relationship Id="rId5" Type="http://schemas.openxmlformats.org/officeDocument/2006/relationships/image" Target="../media/image53.wmf"/><Relationship Id="rId10" Type="http://schemas.openxmlformats.org/officeDocument/2006/relationships/image" Target="../media/image58.jpeg"/><Relationship Id="rId4" Type="http://schemas.openxmlformats.org/officeDocument/2006/relationships/oleObject" Target="../embeddings/oleObject16.bin"/><Relationship Id="rId9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png"/><Relationship Id="rId2" Type="http://schemas.openxmlformats.org/officeDocument/2006/relationships/video" Target="../media/media1.pdf"/><Relationship Id="rId1" Type="http://schemas.microsoft.com/office/2007/relationships/media" Target="../media/media1.pdf"/><Relationship Id="rId6" Type="http://schemas.openxmlformats.org/officeDocument/2006/relationships/image" Target="../media/image56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1.png"/><Relationship Id="rId7" Type="http://schemas.openxmlformats.org/officeDocument/2006/relationships/image" Target="../media/image6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5.png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1.wmf"/><Relationship Id="rId5" Type="http://schemas.openxmlformats.org/officeDocument/2006/relationships/image" Target="../media/image13.jpe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12.jpeg"/><Relationship Id="rId9" Type="http://schemas.openxmlformats.org/officeDocument/2006/relationships/image" Target="../media/image10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image" Target="../media/image5.png"/><Relationship Id="rId7" Type="http://schemas.openxmlformats.org/officeDocument/2006/relationships/oleObject" Target="../embeddings/oleObject6.bin"/><Relationship Id="rId12" Type="http://schemas.openxmlformats.org/officeDocument/2006/relationships/image" Target="../media/image1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6.wmf"/><Relationship Id="rId4" Type="http://schemas.openxmlformats.org/officeDocument/2006/relationships/image" Target="../media/image18.jpeg"/><Relationship Id="rId9" Type="http://schemas.openxmlformats.org/officeDocument/2006/relationships/oleObject" Target="../embeddings/oleObject7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image" Target="../media/image5.png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9.bin"/><Relationship Id="rId10" Type="http://schemas.openxmlformats.org/officeDocument/2006/relationships/image" Target="../media/image21.wmf"/><Relationship Id="rId4" Type="http://schemas.openxmlformats.org/officeDocument/2006/relationships/image" Target="../media/image22.jpeg"/><Relationship Id="rId9" Type="http://schemas.openxmlformats.org/officeDocument/2006/relationships/oleObject" Target="../embeddings/oleObject1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eg"/><Relationship Id="rId7" Type="http://schemas.openxmlformats.org/officeDocument/2006/relationships/image" Target="../media/image3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2555777" y="6381330"/>
            <a:ext cx="6399482" cy="469969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/>
            <a:endParaRPr lang="ru-RU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727"/>
            <a:ext cx="526690" cy="862470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03361" y="962686"/>
            <a:ext cx="8915400" cy="0"/>
          </a:xfrm>
          <a:prstGeom prst="line">
            <a:avLst/>
          </a:prstGeom>
          <a:noFill/>
          <a:ln w="28575" cap="flat" cmpd="sng" algn="ctr">
            <a:solidFill>
              <a:srgbClr val="C00000">
                <a:alpha val="6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1" name="TextBox 10"/>
          <p:cNvSpPr txBox="1"/>
          <p:nvPr/>
        </p:nvSpPr>
        <p:spPr>
          <a:xfrm>
            <a:off x="53721" y="1124744"/>
            <a:ext cx="89331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1800"/>
              </a:lnSpc>
              <a:defRPr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Участие в штабной тренировке с органами </a:t>
            </a:r>
          </a:p>
          <a:p>
            <a:pPr lvl="0" algn="ctr">
              <a:lnSpc>
                <a:spcPts val="1800"/>
              </a:lnSpc>
              <a:defRPr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управления и силами единой государственной системы предупреждения и ликвидации чрезвычайных ситуаций (РСЧС)</a:t>
            </a:r>
          </a:p>
          <a:p>
            <a:pPr lvl="0" algn="ctr">
              <a:lnSpc>
                <a:spcPts val="1800"/>
              </a:lnSpc>
              <a:defRPr/>
            </a:pP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6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октября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2021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года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361" y="2276872"/>
            <a:ext cx="8915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Тема: «Организация выполнения мероприятий по гражданской обороне на территории Свердловской области»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21095" y="2924944"/>
            <a:ext cx="89154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ПРОДОЛЖИТЕЛЬНОСТЬ: </a:t>
            </a:r>
          </a:p>
          <a:p>
            <a:pPr algn="just">
              <a:lnSpc>
                <a:spcPts val="1800"/>
              </a:lnSpc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 астрономическому времени 12 часов (с 06.00 до 18.00 06.10.2021);</a:t>
            </a:r>
          </a:p>
          <a:p>
            <a:pPr algn="just">
              <a:lnSpc>
                <a:spcPts val="1800"/>
              </a:lnSpc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 оперативному времени 136 часов (с 06.00 06.10.2021 до 22.00 11.10.2021)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411760" y="621166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1200" b="1" dirty="0" err="1" smtClean="0">
                <a:solidFill>
                  <a:prstClr val="black"/>
                </a:solidFill>
                <a:latin typeface="Liberation Serif" panose="02020603050405020304" pitchFamily="18" charset="0"/>
                <a:cs typeface="Times New Roman" pitchFamily="18" charset="0"/>
              </a:rPr>
              <a:t>пгт</a:t>
            </a:r>
            <a:r>
              <a:rPr lang="ru-RU" altLang="ru-RU" sz="1200" b="1" dirty="0" smtClean="0">
                <a:solidFill>
                  <a:prstClr val="black"/>
                </a:solidFill>
                <a:latin typeface="Liberation Serif" panose="02020603050405020304" pitchFamily="18" charset="0"/>
                <a:cs typeface="Times New Roman" pitchFamily="18" charset="0"/>
              </a:rPr>
              <a:t> Верх-Нейвинский</a:t>
            </a:r>
            <a:endParaRPr lang="ru-RU" altLang="ru-RU" sz="1200" b="1" dirty="0">
              <a:solidFill>
                <a:prstClr val="black"/>
              </a:solidFill>
              <a:latin typeface="Liberation Serif" panose="02020603050405020304" pitchFamily="18" charset="0"/>
              <a:cs typeface="Times New Roman" pitchFamily="18" charset="0"/>
            </a:endParaRPr>
          </a:p>
          <a:p>
            <a:pPr algn="ctr"/>
            <a:r>
              <a:rPr lang="ru-RU" altLang="ru-RU" sz="1200" b="1" dirty="0" smtClean="0">
                <a:solidFill>
                  <a:prstClr val="black"/>
                </a:solidFill>
                <a:latin typeface="Liberation Serif" panose="02020603050405020304" pitchFamily="18" charset="0"/>
                <a:cs typeface="Times New Roman" pitchFamily="18" charset="0"/>
              </a:rPr>
              <a:t>2021</a:t>
            </a:r>
            <a:endParaRPr lang="ru-RU" altLang="ru-RU" sz="1200" b="1" dirty="0">
              <a:solidFill>
                <a:prstClr val="black"/>
              </a:solidFill>
              <a:latin typeface="Liberation Serif" panose="02020603050405020304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7583" y="145552"/>
            <a:ext cx="8208912" cy="787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Комиссия по предупреждению и ликвидации чрезвычайных ситуаций и обеспечению пожарной безопасности городского округа Верх-Нейвинский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18644" y="3789040"/>
            <a:ext cx="8800117" cy="238507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  <a:defRPr/>
            </a:pP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 соответствии с Организационными указаниями по подготовке и проведению штабной тренировки по гражданской обороне, к тренировке привлекаются:</a:t>
            </a:r>
          </a:p>
          <a:p>
            <a:pPr algn="just">
              <a:lnSpc>
                <a:spcPts val="1800"/>
              </a:lnSpc>
              <a:defRPr/>
            </a:pP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 руководители ГО, организации, структурные подразделения (работники) уполномоченные на решение задач в области ГО органов местного самоуправления и организаций;</a:t>
            </a:r>
          </a:p>
          <a:p>
            <a:pPr algn="just">
              <a:lnSpc>
                <a:spcPts val="1800"/>
              </a:lnSpc>
              <a:defRPr/>
            </a:pP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 силы и средства РСЧС;</a:t>
            </a:r>
          </a:p>
          <a:p>
            <a:pPr algn="just">
              <a:lnSpc>
                <a:spcPts val="1800"/>
              </a:lnSpc>
              <a:defRPr/>
            </a:pP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 силы ГО (спасательные воинские формирования МЧС России, подразделения Государственной противопожарной службы, аварийно- спасательные формирования и спасательные службы, нештатные формирования по обеспечению выполнения мероприятий по ГО);</a:t>
            </a:r>
          </a:p>
          <a:p>
            <a:pPr algn="just">
              <a:lnSpc>
                <a:spcPts val="1800"/>
              </a:lnSpc>
              <a:defRPr/>
            </a:pP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 территориальные органы МЧС России;</a:t>
            </a:r>
          </a:p>
          <a:p>
            <a:pPr algn="just">
              <a:lnSpc>
                <a:spcPts val="1800"/>
              </a:lnSpc>
              <a:defRPr/>
            </a:pP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 организации, обеспечивающие выполнение мероприятий по ГО, органов местного самоуправления.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43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28510" y="987705"/>
            <a:ext cx="8915400" cy="0"/>
          </a:xfrm>
          <a:prstGeom prst="line">
            <a:avLst/>
          </a:prstGeom>
          <a:noFill/>
          <a:ln w="28575" cap="flat" cmpd="sng" algn="ctr">
            <a:solidFill>
              <a:srgbClr val="C00000">
                <a:alpha val="6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" name="TextBox 13"/>
          <p:cNvSpPr txBox="1"/>
          <p:nvPr/>
        </p:nvSpPr>
        <p:spPr>
          <a:xfrm>
            <a:off x="827583" y="145552"/>
            <a:ext cx="8208912" cy="787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sz="20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Комиссия по предупреждению и ликвидации чрезвычайных ситуаций и обеспечению пожарной безопасности городского округа Верх-Нейвинский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727"/>
            <a:ext cx="526690" cy="86247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210" y="6259378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  <a:defRPr/>
            </a:pPr>
            <a:r>
              <a:rPr lang="ru-RU" b="1" dirty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Выполнение мероприятий по эвакуации населения из зоны ЧС и их первоочередное жизнеобеспечение </a:t>
            </a:r>
            <a:endParaRPr lang="ru-RU" b="1" dirty="0">
              <a:solidFill>
                <a:srgbClr val="8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10" y="1851771"/>
            <a:ext cx="4413774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136" y="1851771"/>
            <a:ext cx="441377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49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28510" y="987705"/>
            <a:ext cx="8915400" cy="0"/>
          </a:xfrm>
          <a:prstGeom prst="line">
            <a:avLst/>
          </a:prstGeom>
          <a:noFill/>
          <a:ln w="28575" cap="flat" cmpd="sng" algn="ctr">
            <a:solidFill>
              <a:srgbClr val="C00000">
                <a:alpha val="6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" name="TextBox 13"/>
          <p:cNvSpPr txBox="1"/>
          <p:nvPr/>
        </p:nvSpPr>
        <p:spPr>
          <a:xfrm>
            <a:off x="827583" y="145552"/>
            <a:ext cx="8208912" cy="787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sz="20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Комиссия по предупреждению и ликвидации чрезвычайных ситуаций и обеспечению пожарной безопасности городского округа Верх-Нейвинский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727"/>
            <a:ext cx="526690" cy="86247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210" y="6259378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  <a:defRPr/>
            </a:pPr>
            <a:r>
              <a:rPr lang="ru-RU" b="1" dirty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Выполнение мероприятий по эвакуации населения из зоны ЧС и их первоочередное жизнеобеспечение </a:t>
            </a:r>
            <a:endParaRPr lang="ru-RU" b="1" dirty="0">
              <a:solidFill>
                <a:srgbClr val="8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10" y="1851771"/>
            <a:ext cx="4406359" cy="3429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136" y="1851771"/>
            <a:ext cx="440635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19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28510" y="987705"/>
            <a:ext cx="8915400" cy="0"/>
          </a:xfrm>
          <a:prstGeom prst="line">
            <a:avLst/>
          </a:prstGeom>
          <a:noFill/>
          <a:ln w="28575" cap="flat" cmpd="sng" algn="ctr">
            <a:solidFill>
              <a:srgbClr val="C00000">
                <a:alpha val="6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" name="TextBox 13"/>
          <p:cNvSpPr txBox="1"/>
          <p:nvPr/>
        </p:nvSpPr>
        <p:spPr>
          <a:xfrm>
            <a:off x="827583" y="145552"/>
            <a:ext cx="8208912" cy="787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sz="20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Комиссия по предупреждению и ликвидации чрезвычайных ситуаций и обеспечению пожарной безопасности городского округа Верх-Нейвинский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727"/>
            <a:ext cx="526690" cy="86247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210" y="6259378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  <a:defRPr/>
            </a:pPr>
            <a:r>
              <a:rPr lang="ru-RU" b="1" dirty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Выполнение мероприятий по эвакуации населения из зоны ЧС и их первоочередное жизнеобеспечение </a:t>
            </a:r>
            <a:endParaRPr lang="ru-RU" b="1" dirty="0">
              <a:solidFill>
                <a:srgbClr val="8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10" y="1851771"/>
            <a:ext cx="4406359" cy="3429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551" y="1851771"/>
            <a:ext cx="4406359" cy="342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42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28510" y="987705"/>
            <a:ext cx="8915400" cy="0"/>
          </a:xfrm>
          <a:prstGeom prst="line">
            <a:avLst/>
          </a:prstGeom>
          <a:noFill/>
          <a:ln w="28575" cap="flat" cmpd="sng" algn="ctr">
            <a:solidFill>
              <a:srgbClr val="C00000">
                <a:alpha val="6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" name="TextBox 13"/>
          <p:cNvSpPr txBox="1"/>
          <p:nvPr/>
        </p:nvSpPr>
        <p:spPr>
          <a:xfrm>
            <a:off x="827583" y="145552"/>
            <a:ext cx="8208912" cy="787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sz="20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Комиссия по предупреждению и ликвидации чрезвычайных ситуаций и обеспечению пожарной безопасности городского округа Верх-Нейвинский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727"/>
            <a:ext cx="526690" cy="86247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210" y="6259378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  <a:defRPr/>
            </a:pPr>
            <a:r>
              <a:rPr lang="ru-RU" b="1" dirty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Выполнение мероприятий по эвакуации населения из зоны ЧС и их первоочередное жизнеобеспечение </a:t>
            </a:r>
            <a:endParaRPr lang="ru-RU" b="1" dirty="0">
              <a:solidFill>
                <a:srgbClr val="8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10" y="1854906"/>
            <a:ext cx="4406359" cy="34235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210" y="1854905"/>
            <a:ext cx="4378278" cy="342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4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28510" y="987705"/>
            <a:ext cx="8915400" cy="0"/>
          </a:xfrm>
          <a:prstGeom prst="line">
            <a:avLst/>
          </a:prstGeom>
          <a:noFill/>
          <a:ln w="28575" cap="flat" cmpd="sng" algn="ctr">
            <a:solidFill>
              <a:srgbClr val="C00000">
                <a:alpha val="6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" name="TextBox 13"/>
          <p:cNvSpPr txBox="1"/>
          <p:nvPr/>
        </p:nvSpPr>
        <p:spPr>
          <a:xfrm>
            <a:off x="827583" y="145552"/>
            <a:ext cx="8208912" cy="787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sz="20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Комиссия по предупреждению и ликвидации чрезвычайных ситуаций и обеспечению пожарной безопасности городского округа Верх-Нейвинский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727"/>
            <a:ext cx="526690" cy="86247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210" y="6259378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  <a:defRPr/>
            </a:pPr>
            <a:r>
              <a:rPr lang="ru-RU" b="1" dirty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Выполнение мероприятий по эвакуации населения из зоны ЧС и их первоочередное жизнеобеспечение </a:t>
            </a:r>
            <a:endParaRPr lang="ru-RU" b="1" dirty="0">
              <a:solidFill>
                <a:srgbClr val="8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401" y="1911759"/>
            <a:ext cx="4406359" cy="34235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84" y="1911760"/>
            <a:ext cx="4406359" cy="342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58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28510" y="987705"/>
            <a:ext cx="8915400" cy="0"/>
          </a:xfrm>
          <a:prstGeom prst="line">
            <a:avLst/>
          </a:prstGeom>
          <a:noFill/>
          <a:ln w="28575" cap="flat" cmpd="sng" algn="ctr">
            <a:solidFill>
              <a:srgbClr val="C00000">
                <a:alpha val="6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" name="TextBox 13"/>
          <p:cNvSpPr txBox="1"/>
          <p:nvPr/>
        </p:nvSpPr>
        <p:spPr>
          <a:xfrm>
            <a:off x="827583" y="145552"/>
            <a:ext cx="8208912" cy="787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sz="20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Комиссия по предупреждению и ликвидации чрезвычайных ситуаций и обеспечению пожарной безопасности городского округа Верх-Нейвинский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727"/>
            <a:ext cx="526690" cy="86247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210" y="6028546"/>
            <a:ext cx="91440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  <a:defRPr/>
            </a:pPr>
            <a:r>
              <a:rPr lang="ru-RU" b="1" dirty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Проверка готовности систем связи и оповещения ГО с запуском электрических сирен (подачей сигнала гражданской обороны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«ВНИМАНИЕ ВСЕМ»</a:t>
            </a:r>
            <a:r>
              <a:rPr lang="ru-RU" b="1" dirty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) и передачей по телевидению и радио информации о проводимой штабной тренировке по ГО</a:t>
            </a:r>
          </a:p>
        </p:txBody>
      </p:sp>
      <p:pic>
        <p:nvPicPr>
          <p:cNvPr id="6146" name="Рисунок 1" descr="E:\Общая\Desktop\image0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10" y="1199356"/>
            <a:ext cx="8926781" cy="482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3165D8C-2DA5-45EF-827E-03ECEFE7F4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10" y="1042657"/>
            <a:ext cx="1923210" cy="14502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4293096"/>
            <a:ext cx="1159542" cy="175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1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28510" y="987705"/>
            <a:ext cx="8915400" cy="0"/>
          </a:xfrm>
          <a:prstGeom prst="line">
            <a:avLst/>
          </a:prstGeom>
          <a:noFill/>
          <a:ln w="28575" cap="flat" cmpd="sng" algn="ctr">
            <a:solidFill>
              <a:srgbClr val="C00000">
                <a:alpha val="6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" name="TextBox 13"/>
          <p:cNvSpPr txBox="1"/>
          <p:nvPr/>
        </p:nvSpPr>
        <p:spPr>
          <a:xfrm>
            <a:off x="827583" y="145552"/>
            <a:ext cx="8208912" cy="787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sz="20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Комиссия по предупреждению и ликвидации чрезвычайных ситуаций и обеспечению пожарной безопасности городского округа Верх-Нейвинский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727"/>
            <a:ext cx="526690" cy="86247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2BE2E0F-04E5-4F13-98B5-AFCAA8BDDFFB}"/>
              </a:ext>
            </a:extLst>
          </p:cNvPr>
          <p:cNvSpPr/>
          <p:nvPr/>
        </p:nvSpPr>
        <p:spPr>
          <a:xfrm>
            <a:off x="128510" y="1152303"/>
            <a:ext cx="5595618" cy="3046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dirty="0" smtClean="0">
                <a:latin typeface="PT Astra Serif"/>
                <a:ea typeface="Times New Roman" panose="02020603050405020304" pitchFamily="18" charset="0"/>
              </a:rPr>
              <a:t>«</a:t>
            </a:r>
            <a:r>
              <a:rPr lang="ru-RU" sz="1600" dirty="0">
                <a:latin typeface="PT Astra Serif"/>
                <a:ea typeface="Times New Roman" panose="02020603050405020304" pitchFamily="18" charset="0"/>
              </a:rPr>
              <a:t>В ЕДДС городского округа Верх-Нейвинский поступила информация о том, что в результате действий на территории муниципального образования диверсионно-разведывательных групп вероятного противника произошло разрушение объекта экономики (</a:t>
            </a:r>
            <a:r>
              <a:rPr lang="ru-RU" sz="1600" dirty="0" err="1">
                <a:latin typeface="PT Astra Serif"/>
                <a:ea typeface="Times New Roman" panose="02020603050405020304" pitchFamily="18" charset="0"/>
              </a:rPr>
              <a:t>Блочно</a:t>
            </a:r>
            <a:r>
              <a:rPr lang="ru-RU" sz="1600" dirty="0">
                <a:latin typeface="PT Astra Serif"/>
                <a:ea typeface="Times New Roman" panose="02020603050405020304" pitchFamily="18" charset="0"/>
              </a:rPr>
              <a:t>-модульная газовая котельная, Свердловская обл., </a:t>
            </a:r>
            <a:r>
              <a:rPr lang="ru-RU" sz="1600" dirty="0" err="1">
                <a:latin typeface="PT Astra Serif"/>
                <a:ea typeface="Times New Roman" panose="02020603050405020304" pitchFamily="18" charset="0"/>
              </a:rPr>
              <a:t>пгт</a:t>
            </a:r>
            <a:r>
              <a:rPr lang="ru-RU" sz="1600" dirty="0">
                <a:latin typeface="PT Astra Serif"/>
                <a:ea typeface="Times New Roman" panose="02020603050405020304" pitchFamily="18" charset="0"/>
              </a:rPr>
              <a:t> Верх-Нейвинский, ул. Карла Маркса, д. 12)»). </a:t>
            </a:r>
          </a:p>
          <a:p>
            <a:pPr algn="just">
              <a:spcAft>
                <a:spcPts val="0"/>
              </a:spcAft>
            </a:pPr>
            <a:r>
              <a:rPr lang="ru-RU" sz="1600" dirty="0">
                <a:latin typeface="PT Astra Serif"/>
                <a:ea typeface="Times New Roman" panose="02020603050405020304" pitchFamily="18" charset="0"/>
              </a:rPr>
              <a:t>Руководителю гражданской обороны городского округа Верх-Нейвинский принять соответствующие решения руководителей гражданской обороны на ликвидацию последствий возникших чрезвычайных ситуаций, быть в готовности к докладу по принятым решениям.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63BC78-9393-4A65-B296-48EC3AC514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152303"/>
            <a:ext cx="3238365" cy="4220913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2307625"/>
              </p:ext>
            </p:extLst>
          </p:nvPr>
        </p:nvGraphicFramePr>
        <p:xfrm>
          <a:off x="128510" y="4363889"/>
          <a:ext cx="1707186" cy="2377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6" name="Документ" r:id="rId5" imgW="6887925" imgH="9663874" progId="Word.Document.12">
                  <p:embed/>
                </p:oleObj>
              </mc:Choice>
              <mc:Fallback>
                <p:oleObj name="Документ" r:id="rId5" imgW="6887925" imgH="966387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8510" y="4363889"/>
                        <a:ext cx="1707186" cy="23774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3175068"/>
              </p:ext>
            </p:extLst>
          </p:nvPr>
        </p:nvGraphicFramePr>
        <p:xfrm>
          <a:off x="1950530" y="4363888"/>
          <a:ext cx="1757374" cy="2377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7" name="Документ" r:id="rId7" imgW="7040782" imgH="10024660" progId="Word.Document.12">
                  <p:embed/>
                </p:oleObj>
              </mc:Choice>
              <mc:Fallback>
                <p:oleObj name="Документ" r:id="rId7" imgW="7040782" imgH="1002466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50530" y="4363888"/>
                        <a:ext cx="1757374" cy="23774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9179890"/>
              </p:ext>
            </p:extLst>
          </p:nvPr>
        </p:nvGraphicFramePr>
        <p:xfrm>
          <a:off x="3998596" y="4363888"/>
          <a:ext cx="1725532" cy="2377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8" name="Документ" r:id="rId9" imgW="6894759" imgH="9821066" progId="Word.Document.12">
                  <p:embed/>
                </p:oleObj>
              </mc:Choice>
              <mc:Fallback>
                <p:oleObj name="Документ" r:id="rId9" imgW="6894759" imgH="982106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998596" y="4363888"/>
                        <a:ext cx="1725532" cy="23774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2BE2E0F-04E5-4F13-98B5-AFCAA8BDDFFB}"/>
              </a:ext>
            </a:extLst>
          </p:cNvPr>
          <p:cNvSpPr/>
          <p:nvPr/>
        </p:nvSpPr>
        <p:spPr>
          <a:xfrm>
            <a:off x="5796136" y="5397055"/>
            <a:ext cx="3247774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dirty="0" smtClean="0">
                <a:latin typeface="PT Astra Serif"/>
                <a:ea typeface="Times New Roman" panose="02020603050405020304" pitchFamily="18" charset="0"/>
              </a:rPr>
              <a:t>11.07 06.10.2021: </a:t>
            </a:r>
          </a:p>
          <a:p>
            <a:pPr algn="ctr">
              <a:spcAft>
                <a:spcPts val="0"/>
              </a:spcAft>
            </a:pPr>
            <a:r>
              <a:rPr lang="ru-RU" sz="1600" dirty="0" smtClean="0">
                <a:latin typeface="PT Astra Serif"/>
                <a:ea typeface="Times New Roman" panose="02020603050405020304" pitchFamily="18" charset="0"/>
              </a:rPr>
              <a:t>Получение </a:t>
            </a:r>
            <a:r>
              <a:rPr lang="ru-RU" sz="1600" dirty="0">
                <a:latin typeface="PT Astra Serif"/>
                <a:ea typeface="Times New Roman" panose="02020603050405020304" pitchFamily="18" charset="0"/>
              </a:rPr>
              <a:t>сигнала </a:t>
            </a:r>
            <a:endParaRPr lang="ru-RU" sz="1600" dirty="0" smtClean="0">
              <a:latin typeface="PT Astra Serif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600" b="1" dirty="0" smtClean="0">
                <a:latin typeface="PT Astra Serif"/>
                <a:ea typeface="Times New Roman" panose="02020603050405020304" pitchFamily="18" charset="0"/>
              </a:rPr>
              <a:t>ПРИПЯТЬ </a:t>
            </a:r>
            <a:r>
              <a:rPr lang="ru-RU" sz="1600" b="1" dirty="0">
                <a:latin typeface="PT Astra Serif"/>
                <a:ea typeface="Times New Roman" panose="02020603050405020304" pitchFamily="18" charset="0"/>
              </a:rPr>
              <a:t>1986</a:t>
            </a:r>
            <a:r>
              <a:rPr lang="ru-RU" sz="1600" dirty="0">
                <a:latin typeface="PT Astra Serif"/>
                <a:ea typeface="Times New Roman" panose="02020603050405020304" pitchFamily="18" charset="0"/>
              </a:rPr>
              <a:t>:  </a:t>
            </a:r>
          </a:p>
          <a:p>
            <a:pPr algn="ctr">
              <a:spcAft>
                <a:spcPts val="0"/>
              </a:spcAft>
            </a:pPr>
            <a:r>
              <a:rPr lang="ru-RU" sz="1600" dirty="0">
                <a:latin typeface="PT Astra Serif"/>
                <a:ea typeface="Times New Roman" panose="02020603050405020304" pitchFamily="18" charset="0"/>
              </a:rPr>
              <a:t>вводная </a:t>
            </a:r>
            <a:r>
              <a:rPr lang="ru-RU" sz="1600" dirty="0" smtClean="0">
                <a:latin typeface="PT Astra Serif"/>
                <a:ea typeface="Times New Roman" panose="02020603050405020304" pitchFamily="18" charset="0"/>
              </a:rPr>
              <a:t>(</a:t>
            </a:r>
            <a:r>
              <a:rPr lang="ru-RU" sz="1600" dirty="0">
                <a:latin typeface="PT Astra Serif"/>
                <a:ea typeface="Times New Roman" panose="02020603050405020304" pitchFamily="18" charset="0"/>
              </a:rPr>
              <a:t>возникновение ЧС</a:t>
            </a:r>
            <a:r>
              <a:rPr lang="ru-RU" sz="1600" dirty="0" smtClean="0">
                <a:latin typeface="PT Astra Serif"/>
                <a:ea typeface="Times New Roman" panose="02020603050405020304" pitchFamily="18" charset="0"/>
              </a:rPr>
              <a:t>)</a:t>
            </a:r>
            <a:endParaRPr lang="ru-RU" sz="1600" dirty="0">
              <a:latin typeface="PT Astra Serif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25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8" t="9950" r="54251" b="10845"/>
          <a:stretch/>
        </p:blipFill>
        <p:spPr bwMode="auto">
          <a:xfrm>
            <a:off x="270056" y="643447"/>
            <a:ext cx="8559845" cy="6215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Text Box 2"/>
          <p:cNvSpPr txBox="1">
            <a:spLocks noChangeArrowheads="1"/>
          </p:cNvSpPr>
          <p:nvPr/>
        </p:nvSpPr>
        <p:spPr bwMode="auto">
          <a:xfrm>
            <a:off x="255744" y="1"/>
            <a:ext cx="8632513" cy="642735"/>
          </a:xfrm>
          <a:prstGeom prst="rect">
            <a:avLst/>
          </a:prstGeom>
          <a:solidFill>
            <a:srgbClr val="DDDDDD"/>
          </a:solidFill>
          <a:ln w="57150" cmpd="thickThin">
            <a:noFill/>
            <a:miter lim="800000"/>
            <a:headEnd/>
            <a:tailEnd/>
          </a:ln>
        </p:spPr>
        <p:txBody>
          <a:bodyPr lIns="51873" tIns="25937" rIns="51873" bIns="25937">
            <a:spAutoFit/>
          </a:bodyPr>
          <a:lstStyle/>
          <a:p>
            <a:pPr algn="ctr" defTabSz="519869" eaLnBrk="0" hangingPunct="0">
              <a:lnSpc>
                <a:spcPct val="85000"/>
              </a:lnSpc>
            </a:pPr>
            <a:r>
              <a:rPr lang="ru-RU" sz="1504" dirty="0">
                <a:latin typeface="Times New Roman" pitchFamily="18" charset="0"/>
              </a:rPr>
              <a:t>КАРТА ОБСТАНОВКИ</a:t>
            </a:r>
          </a:p>
          <a:p>
            <a:pPr algn="ctr" defTabSz="519869" eaLnBrk="0" hangingPunct="0">
              <a:lnSpc>
                <a:spcPct val="85000"/>
              </a:lnSpc>
            </a:pPr>
            <a:r>
              <a:rPr lang="ru-RU" altLang="ru-RU" sz="1504" dirty="0">
                <a:latin typeface="Times New Roman" pitchFamily="18" charset="0"/>
                <a:cs typeface="Times New Roman" panose="02020603050405020304" pitchFamily="18" charset="0"/>
              </a:rPr>
              <a:t>По факту разрушения  котельной</a:t>
            </a:r>
            <a:r>
              <a:rPr lang="ru-RU" sz="150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ГО Верх-Нейвинский.</a:t>
            </a:r>
          </a:p>
          <a:p>
            <a:pPr algn="ctr" defTabSz="519869" eaLnBrk="0" hangingPunct="0">
              <a:lnSpc>
                <a:spcPct val="85000"/>
              </a:lnSpc>
            </a:pPr>
            <a:r>
              <a:rPr lang="ru-RU" sz="150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(по состоянию на 08.40 (мск.) 06.10.2021 г.)</a:t>
            </a:r>
          </a:p>
        </p:txBody>
      </p:sp>
      <p:sp>
        <p:nvSpPr>
          <p:cNvPr id="1036" name="Rectangle 8"/>
          <p:cNvSpPr>
            <a:spLocks noChangeArrowheads="1"/>
          </p:cNvSpPr>
          <p:nvPr/>
        </p:nvSpPr>
        <p:spPr bwMode="auto">
          <a:xfrm>
            <a:off x="4953720" y="2045434"/>
            <a:ext cx="1223129" cy="203918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</p:spPr>
        <p:txBody>
          <a:bodyPr wrap="none" lIns="49231" tIns="24614" rIns="49231" bIns="24614">
            <a:spAutoFit/>
          </a:bodyPr>
          <a:lstStyle/>
          <a:p>
            <a:pPr algn="just" defTabSz="408469" eaLnBrk="0" hangingPunct="0"/>
            <a:r>
              <a:rPr lang="ru-RU" sz="1002" dirty="0">
                <a:latin typeface="Times New Roman" pitchFamily="18" charset="0"/>
                <a:cs typeface="Times New Roman" pitchFamily="18" charset="0"/>
              </a:rPr>
              <a:t>п. Верх-Нейвинский</a:t>
            </a:r>
          </a:p>
        </p:txBody>
      </p:sp>
      <p:sp>
        <p:nvSpPr>
          <p:cNvPr id="1038" name="Rectangle 113"/>
          <p:cNvSpPr>
            <a:spLocks noChangeArrowheads="1"/>
          </p:cNvSpPr>
          <p:nvPr/>
        </p:nvSpPr>
        <p:spPr bwMode="auto">
          <a:xfrm>
            <a:off x="308793" y="4543707"/>
            <a:ext cx="2254612" cy="2254612"/>
          </a:xfrm>
          <a:prstGeom prst="rect">
            <a:avLst/>
          </a:prstGeom>
          <a:solidFill>
            <a:schemeClr val="accent1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lIns="76296" tIns="38147" rIns="76296" bIns="38147" anchor="ctr"/>
          <a:lstStyle/>
          <a:p>
            <a:endParaRPr lang="ru-RU" sz="1504"/>
          </a:p>
        </p:txBody>
      </p:sp>
      <p:sp>
        <p:nvSpPr>
          <p:cNvPr id="1039" name="Text Box 114"/>
          <p:cNvSpPr txBox="1">
            <a:spLocks noChangeArrowheads="1"/>
          </p:cNvSpPr>
          <p:nvPr/>
        </p:nvSpPr>
        <p:spPr bwMode="auto">
          <a:xfrm>
            <a:off x="331340" y="4566253"/>
            <a:ext cx="2222782" cy="183442"/>
          </a:xfrm>
          <a:prstGeom prst="rect">
            <a:avLst/>
          </a:prstGeom>
          <a:solidFill>
            <a:srgbClr val="DDDDDD"/>
          </a:solidFill>
          <a:ln w="57150" cmpd="thickThin">
            <a:noFill/>
            <a:miter lim="800000"/>
            <a:headEnd/>
            <a:tailEnd/>
          </a:ln>
        </p:spPr>
        <p:txBody>
          <a:bodyPr lIns="51873" tIns="25937" rIns="51873" bIns="25937">
            <a:spAutoFit/>
          </a:bodyPr>
          <a:lstStyle/>
          <a:p>
            <a:pPr algn="ctr" defTabSz="519869" eaLnBrk="0" hangingPunct="0">
              <a:lnSpc>
                <a:spcPct val="85000"/>
              </a:lnSpc>
            </a:pPr>
            <a:r>
              <a:rPr lang="ru-RU" sz="1002" dirty="0">
                <a:latin typeface="Times New Roman" pitchFamily="18" charset="0"/>
              </a:rPr>
              <a:t>СХЕМА РАССТАНОВКИ СИЛ РСЧС</a:t>
            </a:r>
          </a:p>
        </p:txBody>
      </p:sp>
      <p:sp>
        <p:nvSpPr>
          <p:cNvPr id="1042" name="Rectangle 182"/>
          <p:cNvSpPr>
            <a:spLocks noChangeArrowheads="1"/>
          </p:cNvSpPr>
          <p:nvPr/>
        </p:nvSpPr>
        <p:spPr bwMode="auto">
          <a:xfrm>
            <a:off x="309702" y="1684987"/>
            <a:ext cx="902263" cy="902263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chemeClr val="accent1"/>
              </a:gs>
            </a:gsLst>
            <a:lin ang="5400000" scaled="1"/>
          </a:gradFill>
          <a:ln w="47625" cmpd="thickThin">
            <a:solidFill>
              <a:schemeClr val="tx1"/>
            </a:solidFill>
            <a:miter lim="800000"/>
            <a:headEnd/>
            <a:tailEnd/>
          </a:ln>
        </p:spPr>
        <p:txBody>
          <a:bodyPr wrap="none" lIns="76296" tIns="38147" rIns="76296" bIns="38147" anchor="ctr"/>
          <a:lstStyle/>
          <a:p>
            <a:endParaRPr lang="ru-RU" sz="1504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26" name="Object 183"/>
          <p:cNvGraphicFramePr>
            <a:graphicFrameLocks/>
          </p:cNvGraphicFramePr>
          <p:nvPr>
            <p:extLst/>
          </p:nvPr>
        </p:nvGraphicFramePr>
        <p:xfrm>
          <a:off x="421645" y="2178998"/>
          <a:ext cx="236071" cy="261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Clip" r:id="rId4" imgW="1848520" imgH="2286519" progId="">
                  <p:embed/>
                </p:oleObj>
              </mc:Choice>
              <mc:Fallback>
                <p:oleObj name="Clip" r:id="rId4" imgW="1848520" imgH="2286519" progId="">
                  <p:embed/>
                  <p:pic>
                    <p:nvPicPr>
                      <p:cNvPr id="1026" name="Object 183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645" y="2178998"/>
                        <a:ext cx="236071" cy="2612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3" name="Rectangle 192"/>
          <p:cNvSpPr>
            <a:spLocks noChangeArrowheads="1"/>
          </p:cNvSpPr>
          <p:nvPr/>
        </p:nvSpPr>
        <p:spPr bwMode="auto">
          <a:xfrm>
            <a:off x="328258" y="2386772"/>
            <a:ext cx="842164" cy="1811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52102" tIns="26053" rIns="52102" bIns="26053">
            <a:spAutoFit/>
          </a:bodyPr>
          <a:lstStyle/>
          <a:p>
            <a:pPr algn="just" defTabSz="432340" eaLnBrk="0" hangingPunct="0"/>
            <a:r>
              <a:rPr lang="ru-RU" sz="835" b="1" dirty="0">
                <a:latin typeface="Times New Roman" pitchFamily="18" charset="0"/>
                <a:cs typeface="Times New Roman" pitchFamily="18" charset="0"/>
              </a:rPr>
              <a:t>Екатеринбург</a:t>
            </a:r>
          </a:p>
        </p:txBody>
      </p:sp>
      <p:sp>
        <p:nvSpPr>
          <p:cNvPr id="1045" name="Rectangle 344"/>
          <p:cNvSpPr>
            <a:spLocks noChangeArrowheads="1"/>
          </p:cNvSpPr>
          <p:nvPr/>
        </p:nvSpPr>
        <p:spPr bwMode="auto">
          <a:xfrm>
            <a:off x="310120" y="746675"/>
            <a:ext cx="901845" cy="903171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chemeClr val="accent1"/>
              </a:gs>
            </a:gsLst>
            <a:lin ang="5400000" scaled="1"/>
          </a:gradFill>
          <a:ln w="47625" cmpd="thickThin">
            <a:solidFill>
              <a:schemeClr val="tx1"/>
            </a:solidFill>
            <a:miter lim="800000"/>
            <a:headEnd/>
            <a:tailEnd/>
          </a:ln>
        </p:spPr>
        <p:txBody>
          <a:bodyPr wrap="none" lIns="76296" tIns="38147" rIns="76296" bIns="38147" anchor="ctr"/>
          <a:lstStyle/>
          <a:p>
            <a:endParaRPr lang="ru-RU" sz="1504"/>
          </a:p>
        </p:txBody>
      </p:sp>
      <p:grpSp>
        <p:nvGrpSpPr>
          <p:cNvPr id="1046" name="Group 345"/>
          <p:cNvGrpSpPr>
            <a:grpSpLocks/>
          </p:cNvGrpSpPr>
          <p:nvPr/>
        </p:nvGrpSpPr>
        <p:grpSpPr bwMode="auto">
          <a:xfrm>
            <a:off x="1031596" y="1485392"/>
            <a:ext cx="111404" cy="92837"/>
            <a:chOff x="6078" y="926"/>
            <a:chExt cx="129" cy="96"/>
          </a:xfrm>
        </p:grpSpPr>
        <p:sp>
          <p:nvSpPr>
            <p:cNvPr id="1244" name="Oval 346"/>
            <p:cNvSpPr>
              <a:spLocks noChangeArrowheads="1"/>
            </p:cNvSpPr>
            <p:nvPr/>
          </p:nvSpPr>
          <p:spPr bwMode="auto">
            <a:xfrm>
              <a:off x="6078" y="926"/>
              <a:ext cx="129" cy="96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3300"/>
              </a:solidFill>
              <a:round/>
              <a:headEnd/>
              <a:tailEnd/>
            </a:ln>
          </p:spPr>
          <p:txBody>
            <a:bodyPr wrap="none" lIns="76296" tIns="38147" rIns="76296" bIns="38147" anchor="ctr"/>
            <a:lstStyle/>
            <a:p>
              <a:endParaRPr lang="ru-RU" sz="1504"/>
            </a:p>
          </p:txBody>
        </p:sp>
        <p:sp>
          <p:nvSpPr>
            <p:cNvPr id="1245" name="Rectangle 347"/>
            <p:cNvSpPr>
              <a:spLocks noChangeArrowheads="1"/>
            </p:cNvSpPr>
            <p:nvPr/>
          </p:nvSpPr>
          <p:spPr bwMode="auto">
            <a:xfrm>
              <a:off x="6127" y="926"/>
              <a:ext cx="33" cy="9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lIns="76296" tIns="38147" rIns="76296" bIns="38147" anchor="ctr"/>
            <a:lstStyle/>
            <a:p>
              <a:endParaRPr lang="ru-RU" sz="1504"/>
            </a:p>
          </p:txBody>
        </p:sp>
      </p:grpSp>
      <p:sp>
        <p:nvSpPr>
          <p:cNvPr id="1047" name="Rectangle 348"/>
          <p:cNvSpPr>
            <a:spLocks noChangeArrowheads="1"/>
          </p:cNvSpPr>
          <p:nvPr/>
        </p:nvSpPr>
        <p:spPr bwMode="auto">
          <a:xfrm>
            <a:off x="335232" y="1473456"/>
            <a:ext cx="879473" cy="1811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lIns="52102" tIns="26053" rIns="52102" bIns="26053">
            <a:spAutoFit/>
          </a:bodyPr>
          <a:lstStyle/>
          <a:p>
            <a:pPr algn="just" defTabSz="432340" eaLnBrk="0" hangingPunct="0"/>
            <a:r>
              <a:rPr lang="ru-RU" sz="835" b="1">
                <a:latin typeface="Times New Roman" pitchFamily="18" charset="0"/>
                <a:cs typeface="Times New Roman" pitchFamily="18" charset="0"/>
              </a:rPr>
              <a:t>аэр. Жуковский</a:t>
            </a:r>
          </a:p>
        </p:txBody>
      </p:sp>
      <p:graphicFrame>
        <p:nvGraphicFramePr>
          <p:cNvPr id="1027" name="Object 350"/>
          <p:cNvGraphicFramePr>
            <a:graphicFrameLocks/>
          </p:cNvGraphicFramePr>
          <p:nvPr/>
        </p:nvGraphicFramePr>
        <p:xfrm>
          <a:off x="418872" y="1139243"/>
          <a:ext cx="236071" cy="259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9" name="Clip" r:id="rId6" imgW="1848520" imgH="2286519" progId="">
                  <p:embed/>
                </p:oleObj>
              </mc:Choice>
              <mc:Fallback>
                <p:oleObj name="Clip" r:id="rId6" imgW="1848520" imgH="2286519" progId="">
                  <p:embed/>
                  <p:pic>
                    <p:nvPicPr>
                      <p:cNvPr id="1027" name="Object 350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872" y="1139243"/>
                        <a:ext cx="236071" cy="2599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9" name="Line 351"/>
          <p:cNvSpPr>
            <a:spLocks noChangeShapeType="1"/>
          </p:cNvSpPr>
          <p:nvPr/>
        </p:nvSpPr>
        <p:spPr bwMode="auto">
          <a:xfrm>
            <a:off x="1211966" y="1531810"/>
            <a:ext cx="13792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sz="1504"/>
          </a:p>
        </p:txBody>
      </p:sp>
      <p:sp>
        <p:nvSpPr>
          <p:cNvPr id="1050" name="Line 352"/>
          <p:cNvSpPr>
            <a:spLocks noChangeShapeType="1"/>
          </p:cNvSpPr>
          <p:nvPr/>
        </p:nvSpPr>
        <p:spPr bwMode="auto">
          <a:xfrm>
            <a:off x="1349895" y="1557009"/>
            <a:ext cx="2652" cy="88325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</p:spPr>
        <p:txBody>
          <a:bodyPr wrap="none" anchor="ctr"/>
          <a:lstStyle/>
          <a:p>
            <a:endParaRPr lang="ru-RU" sz="1504"/>
          </a:p>
        </p:txBody>
      </p:sp>
      <p:grpSp>
        <p:nvGrpSpPr>
          <p:cNvPr id="1055" name="Group 361"/>
          <p:cNvGrpSpPr>
            <a:grpSpLocks/>
          </p:cNvGrpSpPr>
          <p:nvPr/>
        </p:nvGrpSpPr>
        <p:grpSpPr bwMode="auto">
          <a:xfrm>
            <a:off x="475900" y="773201"/>
            <a:ext cx="610072" cy="446943"/>
            <a:chOff x="2105" y="2742"/>
            <a:chExt cx="460" cy="337"/>
          </a:xfrm>
        </p:grpSpPr>
        <p:grpSp>
          <p:nvGrpSpPr>
            <p:cNvPr id="1235" name="Group 362"/>
            <p:cNvGrpSpPr>
              <a:grpSpLocks/>
            </p:cNvGrpSpPr>
            <p:nvPr/>
          </p:nvGrpSpPr>
          <p:grpSpPr bwMode="auto">
            <a:xfrm>
              <a:off x="2120" y="2764"/>
              <a:ext cx="39" cy="315"/>
              <a:chOff x="3364" y="1709"/>
              <a:chExt cx="33" cy="406"/>
            </a:xfrm>
          </p:grpSpPr>
          <p:grpSp>
            <p:nvGrpSpPr>
              <p:cNvPr id="1237" name="Group 363"/>
              <p:cNvGrpSpPr>
                <a:grpSpLocks noChangeAspect="1"/>
              </p:cNvGrpSpPr>
              <p:nvPr/>
            </p:nvGrpSpPr>
            <p:grpSpPr bwMode="auto">
              <a:xfrm>
                <a:off x="3364" y="1709"/>
                <a:ext cx="32" cy="406"/>
                <a:chOff x="901" y="2135"/>
                <a:chExt cx="156" cy="3009"/>
              </a:xfrm>
            </p:grpSpPr>
            <p:sp>
              <p:nvSpPr>
                <p:cNvPr id="1240" name="Freeform 364"/>
                <p:cNvSpPr>
                  <a:spLocks noChangeAspect="1"/>
                </p:cNvSpPr>
                <p:nvPr/>
              </p:nvSpPr>
              <p:spPr bwMode="auto">
                <a:xfrm>
                  <a:off x="973" y="2135"/>
                  <a:ext cx="84" cy="3001"/>
                </a:xfrm>
                <a:custGeom>
                  <a:avLst/>
                  <a:gdLst>
                    <a:gd name="T0" fmla="*/ 41 w 84"/>
                    <a:gd name="T1" fmla="*/ 0 h 3001"/>
                    <a:gd name="T2" fmla="*/ 83 w 84"/>
                    <a:gd name="T3" fmla="*/ 0 h 3001"/>
                    <a:gd name="T4" fmla="*/ 83 w 84"/>
                    <a:gd name="T5" fmla="*/ 3000 h 3001"/>
                    <a:gd name="T6" fmla="*/ 0 w 84"/>
                    <a:gd name="T7" fmla="*/ 3000 h 3001"/>
                    <a:gd name="T8" fmla="*/ 41 w 84"/>
                    <a:gd name="T9" fmla="*/ 0 h 300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3001"/>
                    <a:gd name="T17" fmla="*/ 84 w 84"/>
                    <a:gd name="T18" fmla="*/ 3001 h 300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3001">
                      <a:moveTo>
                        <a:pt x="41" y="0"/>
                      </a:moveTo>
                      <a:lnTo>
                        <a:pt x="83" y="0"/>
                      </a:lnTo>
                      <a:lnTo>
                        <a:pt x="83" y="3000"/>
                      </a:lnTo>
                      <a:lnTo>
                        <a:pt x="0" y="3000"/>
                      </a:lnTo>
                      <a:lnTo>
                        <a:pt x="41" y="0"/>
                      </a:lnTo>
                    </a:path>
                  </a:pathLst>
                </a:custGeom>
                <a:gradFill rotWithShape="0">
                  <a:gsLst>
                    <a:gs pos="0">
                      <a:srgbClr val="999933"/>
                    </a:gs>
                    <a:gs pos="100000">
                      <a:srgbClr val="7A7A29"/>
                    </a:gs>
                  </a:gsLst>
                  <a:lin ang="0" scaled="1"/>
                </a:gra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 sz="1504"/>
                </a:p>
              </p:txBody>
            </p:sp>
            <p:sp>
              <p:nvSpPr>
                <p:cNvPr id="1241" name="Freeform 365"/>
                <p:cNvSpPr>
                  <a:spLocks noChangeAspect="1"/>
                </p:cNvSpPr>
                <p:nvPr/>
              </p:nvSpPr>
              <p:spPr bwMode="auto">
                <a:xfrm>
                  <a:off x="901" y="2143"/>
                  <a:ext cx="121" cy="3001"/>
                </a:xfrm>
                <a:custGeom>
                  <a:avLst/>
                  <a:gdLst>
                    <a:gd name="T0" fmla="*/ 57 w 121"/>
                    <a:gd name="T1" fmla="*/ 0 h 3001"/>
                    <a:gd name="T2" fmla="*/ 111 w 121"/>
                    <a:gd name="T3" fmla="*/ 0 h 3001"/>
                    <a:gd name="T4" fmla="*/ 120 w 121"/>
                    <a:gd name="T5" fmla="*/ 3000 h 3001"/>
                    <a:gd name="T6" fmla="*/ 0 w 121"/>
                    <a:gd name="T7" fmla="*/ 3000 h 3001"/>
                    <a:gd name="T8" fmla="*/ 57 w 121"/>
                    <a:gd name="T9" fmla="*/ 0 h 300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1"/>
                    <a:gd name="T16" fmla="*/ 0 h 3001"/>
                    <a:gd name="T17" fmla="*/ 121 w 121"/>
                    <a:gd name="T18" fmla="*/ 3001 h 300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1" h="3001">
                      <a:moveTo>
                        <a:pt x="57" y="0"/>
                      </a:moveTo>
                      <a:lnTo>
                        <a:pt x="111" y="0"/>
                      </a:lnTo>
                      <a:lnTo>
                        <a:pt x="120" y="3000"/>
                      </a:lnTo>
                      <a:lnTo>
                        <a:pt x="0" y="3000"/>
                      </a:lnTo>
                      <a:lnTo>
                        <a:pt x="57" y="0"/>
                      </a:lnTo>
                    </a:path>
                  </a:pathLst>
                </a:custGeom>
                <a:gradFill rotWithShape="0">
                  <a:gsLst>
                    <a:gs pos="0">
                      <a:srgbClr val="663300"/>
                    </a:gs>
                    <a:gs pos="100000">
                      <a:srgbClr val="522900"/>
                    </a:gs>
                  </a:gsLst>
                  <a:lin ang="0" scaled="1"/>
                </a:gra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 sz="1504"/>
                </a:p>
              </p:txBody>
            </p:sp>
          </p:grpSp>
          <p:sp>
            <p:nvSpPr>
              <p:cNvPr id="1238" name="Oval 366"/>
              <p:cNvSpPr>
                <a:spLocks noChangeAspect="1" noChangeArrowheads="1"/>
              </p:cNvSpPr>
              <p:nvPr/>
            </p:nvSpPr>
            <p:spPr bwMode="auto">
              <a:xfrm>
                <a:off x="3383" y="1940"/>
                <a:ext cx="14" cy="9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6296" tIns="38147" rIns="76296" bIns="38147" anchor="ctr"/>
              <a:lstStyle/>
              <a:p>
                <a:endParaRPr lang="ru-RU" sz="1504"/>
              </a:p>
            </p:txBody>
          </p:sp>
          <p:sp>
            <p:nvSpPr>
              <p:cNvPr id="1239" name="Oval 367"/>
              <p:cNvSpPr>
                <a:spLocks noChangeAspect="1" noChangeArrowheads="1"/>
              </p:cNvSpPr>
              <p:nvPr/>
            </p:nvSpPr>
            <p:spPr bwMode="auto">
              <a:xfrm>
                <a:off x="3378" y="1722"/>
                <a:ext cx="14" cy="9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6296" tIns="38147" rIns="76296" bIns="38147" anchor="ctr"/>
              <a:lstStyle/>
              <a:p>
                <a:endParaRPr lang="ru-RU" sz="1504"/>
              </a:p>
            </p:txBody>
          </p:sp>
        </p:grpSp>
        <p:pic>
          <p:nvPicPr>
            <p:cNvPr id="1236" name="Picture 368" descr="флаг"/>
            <p:cNvPicPr>
              <a:picLocks noChangeAspect="1" noChangeArrowheads="1" noCrop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105" y="2742"/>
              <a:ext cx="46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8" name="Text Box 369"/>
          <p:cNvSpPr txBox="1">
            <a:spLocks noChangeArrowheads="1"/>
          </p:cNvSpPr>
          <p:nvPr/>
        </p:nvSpPr>
        <p:spPr bwMode="auto">
          <a:xfrm>
            <a:off x="501099" y="871342"/>
            <a:ext cx="549064" cy="10278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 defTabSz="521196">
              <a:defRPr/>
            </a:pPr>
            <a:r>
              <a:rPr lang="ru-RU" sz="668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МЧС России</a:t>
            </a:r>
          </a:p>
        </p:txBody>
      </p:sp>
      <p:grpSp>
        <p:nvGrpSpPr>
          <p:cNvPr id="1058" name="Group 418"/>
          <p:cNvGrpSpPr>
            <a:grpSpLocks/>
          </p:cNvGrpSpPr>
          <p:nvPr/>
        </p:nvGrpSpPr>
        <p:grpSpPr bwMode="auto">
          <a:xfrm>
            <a:off x="517065" y="1896451"/>
            <a:ext cx="420418" cy="405830"/>
            <a:chOff x="3527" y="1270"/>
            <a:chExt cx="381" cy="396"/>
          </a:xfrm>
        </p:grpSpPr>
        <p:sp>
          <p:nvSpPr>
            <p:cNvPr id="130" name="Freeform 419"/>
            <p:cNvSpPr>
              <a:spLocks/>
            </p:cNvSpPr>
            <p:nvPr/>
          </p:nvSpPr>
          <p:spPr bwMode="auto">
            <a:xfrm>
              <a:off x="3527" y="1270"/>
              <a:ext cx="381" cy="19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300" y="0"/>
                </a:cxn>
                <a:cxn ang="0">
                  <a:pos x="381" y="195"/>
                </a:cxn>
                <a:cxn ang="0">
                  <a:pos x="3" y="192"/>
                </a:cxn>
                <a:cxn ang="0">
                  <a:pos x="0" y="6"/>
                </a:cxn>
              </a:cxnLst>
              <a:rect l="0" t="0" r="r" b="b"/>
              <a:pathLst>
                <a:path w="381" h="195">
                  <a:moveTo>
                    <a:pt x="0" y="6"/>
                  </a:moveTo>
                  <a:lnTo>
                    <a:pt x="300" y="0"/>
                  </a:lnTo>
                  <a:lnTo>
                    <a:pt x="381" y="195"/>
                  </a:lnTo>
                  <a:lnTo>
                    <a:pt x="3" y="192"/>
                  </a:lnTo>
                  <a:lnTo>
                    <a:pt x="0" y="6"/>
                  </a:lnTo>
                  <a:close/>
                </a:path>
              </a:pathLst>
            </a:custGeom>
            <a:gradFill rotWithShape="1">
              <a:gsLst>
                <a:gs pos="0">
                  <a:srgbClr val="E8C9B6"/>
                </a:gs>
                <a:gs pos="50000">
                  <a:schemeClr val="bg1"/>
                </a:gs>
                <a:gs pos="100000">
                  <a:srgbClr val="E8C9B6"/>
                </a:gs>
              </a:gsLst>
              <a:lin ang="540000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 sz="1504">
                <a:latin typeface="Arial" pitchFamily="34" charset="0"/>
              </a:endParaRPr>
            </a:p>
          </p:txBody>
        </p:sp>
        <p:sp>
          <p:nvSpPr>
            <p:cNvPr id="1219" name="Rectangle 19"/>
            <p:cNvSpPr>
              <a:spLocks noChangeArrowheads="1"/>
            </p:cNvSpPr>
            <p:nvPr/>
          </p:nvSpPr>
          <p:spPr bwMode="auto">
            <a:xfrm>
              <a:off x="3571" y="1330"/>
              <a:ext cx="323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48895" tIns="24449" rIns="48895" bIns="24449">
              <a:spAutoFit/>
            </a:bodyPr>
            <a:lstStyle/>
            <a:p>
              <a:pPr defTabSz="488041" eaLnBrk="0" hangingPunct="0"/>
              <a:r>
                <a:rPr lang="ru-RU" sz="501" b="1" dirty="0">
                  <a:latin typeface="Times New Roman" pitchFamily="18" charset="0"/>
                  <a:cs typeface="Times New Roman" pitchFamily="18" charset="0"/>
                </a:rPr>
                <a:t>ГУ МЧС</a:t>
              </a:r>
            </a:p>
          </p:txBody>
        </p:sp>
        <p:sp>
          <p:nvSpPr>
            <p:cNvPr id="1220" name="Line 12"/>
            <p:cNvSpPr>
              <a:spLocks noChangeShapeType="1"/>
            </p:cNvSpPr>
            <p:nvPr/>
          </p:nvSpPr>
          <p:spPr bwMode="auto">
            <a:xfrm>
              <a:off x="3527" y="1318"/>
              <a:ext cx="318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lIns="72183" tIns="36091" rIns="72183" bIns="36091">
              <a:spAutoFit/>
            </a:bodyPr>
            <a:lstStyle/>
            <a:p>
              <a:endParaRPr lang="ru-RU" sz="1504"/>
            </a:p>
          </p:txBody>
        </p:sp>
        <p:sp>
          <p:nvSpPr>
            <p:cNvPr id="1221" name="Line 13"/>
            <p:cNvSpPr>
              <a:spLocks noChangeShapeType="1"/>
            </p:cNvSpPr>
            <p:nvPr/>
          </p:nvSpPr>
          <p:spPr bwMode="auto">
            <a:xfrm>
              <a:off x="3527" y="1425"/>
              <a:ext cx="361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lIns="72183" tIns="36091" rIns="72183" bIns="36091">
              <a:spAutoFit/>
            </a:bodyPr>
            <a:lstStyle/>
            <a:p>
              <a:endParaRPr lang="ru-RU" sz="1504"/>
            </a:p>
          </p:txBody>
        </p:sp>
        <p:sp>
          <p:nvSpPr>
            <p:cNvPr id="1222" name="Line 15"/>
            <p:cNvSpPr>
              <a:spLocks noChangeShapeType="1"/>
            </p:cNvSpPr>
            <p:nvPr/>
          </p:nvSpPr>
          <p:spPr bwMode="auto">
            <a:xfrm>
              <a:off x="3823" y="1271"/>
              <a:ext cx="85" cy="199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lIns="72183" tIns="36091" rIns="72183" bIns="36091">
              <a:spAutoFit/>
            </a:bodyPr>
            <a:lstStyle/>
            <a:p>
              <a:endParaRPr lang="ru-RU" sz="1504"/>
            </a:p>
          </p:txBody>
        </p:sp>
        <p:sp>
          <p:nvSpPr>
            <p:cNvPr id="1223" name="Line 16"/>
            <p:cNvSpPr>
              <a:spLocks noChangeShapeType="1"/>
            </p:cNvSpPr>
            <p:nvPr/>
          </p:nvSpPr>
          <p:spPr bwMode="auto">
            <a:xfrm flipH="1">
              <a:off x="3527" y="1468"/>
              <a:ext cx="381" cy="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lIns="72183" tIns="36091" rIns="72183" bIns="36091">
              <a:spAutoFit/>
            </a:bodyPr>
            <a:lstStyle/>
            <a:p>
              <a:endParaRPr lang="ru-RU" sz="1504"/>
            </a:p>
          </p:txBody>
        </p:sp>
        <p:sp>
          <p:nvSpPr>
            <p:cNvPr id="1224" name="Line 17"/>
            <p:cNvSpPr>
              <a:spLocks noChangeShapeType="1"/>
            </p:cNvSpPr>
            <p:nvPr/>
          </p:nvSpPr>
          <p:spPr bwMode="auto">
            <a:xfrm>
              <a:off x="3527" y="1271"/>
              <a:ext cx="0" cy="39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lIns="72183" tIns="36091" rIns="72183" bIns="36091">
              <a:spAutoFit/>
            </a:bodyPr>
            <a:lstStyle/>
            <a:p>
              <a:endParaRPr lang="ru-RU" sz="1504"/>
            </a:p>
          </p:txBody>
        </p:sp>
        <p:sp>
          <p:nvSpPr>
            <p:cNvPr id="1225" name="Line 18"/>
            <p:cNvSpPr>
              <a:spLocks noChangeShapeType="1"/>
            </p:cNvSpPr>
            <p:nvPr/>
          </p:nvSpPr>
          <p:spPr bwMode="auto">
            <a:xfrm>
              <a:off x="3527" y="1271"/>
              <a:ext cx="296" cy="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lIns="72183" tIns="36091" rIns="72183" bIns="36091">
              <a:spAutoFit/>
            </a:bodyPr>
            <a:lstStyle/>
            <a:p>
              <a:endParaRPr lang="ru-RU" sz="1504"/>
            </a:p>
          </p:txBody>
        </p:sp>
      </p:grpSp>
      <p:sp>
        <p:nvSpPr>
          <p:cNvPr id="1084" name="Rectangle 346"/>
          <p:cNvSpPr>
            <a:spLocks noChangeArrowheads="1"/>
          </p:cNvSpPr>
          <p:nvPr/>
        </p:nvSpPr>
        <p:spPr bwMode="auto">
          <a:xfrm>
            <a:off x="7820631" y="0"/>
            <a:ext cx="1067626" cy="24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6296" tIns="38147" rIns="76296" bIns="38147" anchor="ctr"/>
          <a:lstStyle/>
          <a:p>
            <a:pPr algn="ctr"/>
            <a:r>
              <a:rPr lang="ru-RU" sz="1002" dirty="0">
                <a:latin typeface="Times New Roman" pitchFamily="18" charset="0"/>
              </a:rPr>
              <a:t>По тренировке</a:t>
            </a:r>
          </a:p>
        </p:txBody>
      </p:sp>
      <p:sp>
        <p:nvSpPr>
          <p:cNvPr id="1089" name="Text Box 4"/>
          <p:cNvSpPr txBox="1">
            <a:spLocks noChangeArrowheads="1"/>
          </p:cNvSpPr>
          <p:nvPr/>
        </p:nvSpPr>
        <p:spPr bwMode="auto">
          <a:xfrm>
            <a:off x="1766976" y="775852"/>
            <a:ext cx="5431003" cy="694857"/>
          </a:xfrm>
          <a:prstGeom prst="rect">
            <a:avLst/>
          </a:prstGeom>
          <a:gradFill rotWithShape="0">
            <a:gsLst>
              <a:gs pos="0">
                <a:srgbClr val="FFBEAF"/>
              </a:gs>
              <a:gs pos="50000">
                <a:srgbClr val="FFFFFF"/>
              </a:gs>
              <a:gs pos="100000">
                <a:srgbClr val="FFBEAF"/>
              </a:gs>
            </a:gsLst>
            <a:lin ang="5400000" scaled="1"/>
          </a:gradFill>
          <a:ln w="57150" cmpd="thickThin">
            <a:solidFill>
              <a:srgbClr val="FF3300"/>
            </a:solidFill>
            <a:miter lim="800000"/>
            <a:headEnd/>
            <a:tailEnd/>
          </a:ln>
        </p:spPr>
        <p:txBody>
          <a:bodyPr wrap="square" lIns="51748" tIns="25870" rIns="51748" bIns="25870">
            <a:spAutoFit/>
          </a:bodyPr>
          <a:lstStyle/>
          <a:p>
            <a:r>
              <a:rPr lang="ru-RU" sz="1086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9:00 (</a:t>
            </a:r>
            <a:r>
              <a:rPr lang="ru-RU" sz="108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мск</a:t>
            </a:r>
            <a:r>
              <a:rPr lang="ru-RU" sz="1086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06.10.2021 дежурному ЕДДС ГО Верх-Нейвинский поступило сообщение о том, что  </a:t>
            </a:r>
            <a:r>
              <a:rPr lang="ru-RU" sz="1002" dirty="0"/>
              <a:t>в результате действий на территории муниципального образования диверсионно- разведывательных  групп вероятного противника, произошло разрушение объекта экономики: </a:t>
            </a:r>
            <a:r>
              <a:rPr lang="ru-RU" sz="1002" dirty="0" err="1"/>
              <a:t>блочно</a:t>
            </a:r>
            <a:r>
              <a:rPr lang="ru-RU" sz="1002" dirty="0"/>
              <a:t> – модульная газовая котельная.</a:t>
            </a:r>
            <a:endParaRPr lang="ru-RU" sz="100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93" name="Group 193"/>
          <p:cNvGrpSpPr>
            <a:grpSpLocks/>
          </p:cNvGrpSpPr>
          <p:nvPr/>
        </p:nvGrpSpPr>
        <p:grpSpPr bwMode="auto">
          <a:xfrm>
            <a:off x="2742601" y="3559293"/>
            <a:ext cx="601508" cy="601508"/>
            <a:chOff x="1123" y="1724"/>
            <a:chExt cx="236" cy="237"/>
          </a:xfrm>
        </p:grpSpPr>
        <p:sp>
          <p:nvSpPr>
            <p:cNvPr id="1185" name="Oval 121"/>
            <p:cNvSpPr>
              <a:spLocks noChangeArrowheads="1"/>
            </p:cNvSpPr>
            <p:nvPr/>
          </p:nvSpPr>
          <p:spPr bwMode="auto">
            <a:xfrm>
              <a:off x="1213" y="1814"/>
              <a:ext cx="61" cy="7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6367" tIns="38184" rIns="76367" bIns="38184" anchor="ctr"/>
            <a:lstStyle/>
            <a:p>
              <a:endParaRPr lang="ru-RU" sz="1504"/>
            </a:p>
          </p:txBody>
        </p:sp>
        <p:grpSp>
          <p:nvGrpSpPr>
            <p:cNvPr id="1186" name="Group 122"/>
            <p:cNvGrpSpPr>
              <a:grpSpLocks/>
            </p:cNvGrpSpPr>
            <p:nvPr/>
          </p:nvGrpSpPr>
          <p:grpSpPr bwMode="auto">
            <a:xfrm>
              <a:off x="1115" y="1721"/>
              <a:ext cx="234" cy="235"/>
              <a:chOff x="3360" y="1440"/>
              <a:chExt cx="816" cy="758"/>
            </a:xfrm>
          </p:grpSpPr>
          <p:grpSp>
            <p:nvGrpSpPr>
              <p:cNvPr id="1187" name="Group 123"/>
              <p:cNvGrpSpPr>
                <a:grpSpLocks/>
              </p:cNvGrpSpPr>
              <p:nvPr/>
            </p:nvGrpSpPr>
            <p:grpSpPr bwMode="auto">
              <a:xfrm>
                <a:off x="3360" y="1440"/>
                <a:ext cx="143" cy="145"/>
                <a:chOff x="1104" y="671"/>
                <a:chExt cx="143" cy="145"/>
              </a:xfrm>
            </p:grpSpPr>
            <p:sp>
              <p:nvSpPr>
                <p:cNvPr id="1201" name="Arc 124"/>
                <p:cNvSpPr>
                  <a:spLocks/>
                </p:cNvSpPr>
                <p:nvPr/>
              </p:nvSpPr>
              <p:spPr bwMode="auto">
                <a:xfrm>
                  <a:off x="1104" y="671"/>
                  <a:ext cx="143" cy="145"/>
                </a:xfrm>
                <a:custGeom>
                  <a:avLst/>
                  <a:gdLst>
                    <a:gd name="T0" fmla="*/ 0 w 43200"/>
                    <a:gd name="T1" fmla="*/ 0 h 43200"/>
                    <a:gd name="T2" fmla="*/ 0 w 43200"/>
                    <a:gd name="T3" fmla="*/ 0 h 43200"/>
                    <a:gd name="T4" fmla="*/ 0 w 43200"/>
                    <a:gd name="T5" fmla="*/ 0 h 43200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43200"/>
                    <a:gd name="T11" fmla="*/ 43200 w 43200"/>
                    <a:gd name="T12" fmla="*/ 43200 h 432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43200" fill="none" extrusionOk="0">
                      <a:moveTo>
                        <a:pt x="27876" y="42268"/>
                      </a:moveTo>
                      <a:cubicBezTo>
                        <a:pt x="25841" y="42885"/>
                        <a:pt x="23726" y="43199"/>
                        <a:pt x="21600" y="43200"/>
                      </a:cubicBez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</a:path>
                    <a:path w="43200" h="43200" stroke="0" extrusionOk="0">
                      <a:moveTo>
                        <a:pt x="27876" y="42268"/>
                      </a:moveTo>
                      <a:cubicBezTo>
                        <a:pt x="25841" y="42885"/>
                        <a:pt x="23726" y="43199"/>
                        <a:pt x="21600" y="43200"/>
                      </a:cubicBez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  <a:lnTo>
                        <a:pt x="21600" y="21600"/>
                      </a:lnTo>
                      <a:lnTo>
                        <a:pt x="27876" y="42268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sz="1504"/>
                </a:p>
              </p:txBody>
            </p:sp>
            <p:sp>
              <p:nvSpPr>
                <p:cNvPr id="1202" name="AutoShape 125"/>
                <p:cNvSpPr>
                  <a:spLocks noChangeArrowheads="1"/>
                </p:cNvSpPr>
                <p:nvPr/>
              </p:nvSpPr>
              <p:spPr bwMode="auto">
                <a:xfrm>
                  <a:off x="1151" y="719"/>
                  <a:ext cx="48" cy="48"/>
                </a:xfrm>
                <a:prstGeom prst="flowChartConnector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76367" tIns="38184" rIns="76367" bIns="38184" anchor="ctr"/>
                <a:lstStyle/>
                <a:p>
                  <a:endParaRPr lang="ru-RU" sz="1504"/>
                </a:p>
              </p:txBody>
            </p:sp>
          </p:grpSp>
          <p:grpSp>
            <p:nvGrpSpPr>
              <p:cNvPr id="1188" name="Group 126"/>
              <p:cNvGrpSpPr>
                <a:grpSpLocks/>
              </p:cNvGrpSpPr>
              <p:nvPr/>
            </p:nvGrpSpPr>
            <p:grpSpPr bwMode="auto">
              <a:xfrm rot="5400000">
                <a:off x="4032" y="1439"/>
                <a:ext cx="143" cy="145"/>
                <a:chOff x="1104" y="671"/>
                <a:chExt cx="143" cy="145"/>
              </a:xfrm>
            </p:grpSpPr>
            <p:sp>
              <p:nvSpPr>
                <p:cNvPr id="1199" name="Arc 127"/>
                <p:cNvSpPr>
                  <a:spLocks/>
                </p:cNvSpPr>
                <p:nvPr/>
              </p:nvSpPr>
              <p:spPr bwMode="auto">
                <a:xfrm>
                  <a:off x="1104" y="671"/>
                  <a:ext cx="143" cy="145"/>
                </a:xfrm>
                <a:custGeom>
                  <a:avLst/>
                  <a:gdLst>
                    <a:gd name="T0" fmla="*/ 0 w 43200"/>
                    <a:gd name="T1" fmla="*/ 0 h 43200"/>
                    <a:gd name="T2" fmla="*/ 0 w 43200"/>
                    <a:gd name="T3" fmla="*/ 0 h 43200"/>
                    <a:gd name="T4" fmla="*/ 0 w 43200"/>
                    <a:gd name="T5" fmla="*/ 0 h 43200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43200"/>
                    <a:gd name="T11" fmla="*/ 43200 w 43200"/>
                    <a:gd name="T12" fmla="*/ 43200 h 432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43200" fill="none" extrusionOk="0">
                      <a:moveTo>
                        <a:pt x="27876" y="42268"/>
                      </a:moveTo>
                      <a:cubicBezTo>
                        <a:pt x="25841" y="42885"/>
                        <a:pt x="23726" y="43199"/>
                        <a:pt x="21600" y="43200"/>
                      </a:cubicBez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</a:path>
                    <a:path w="43200" h="43200" stroke="0" extrusionOk="0">
                      <a:moveTo>
                        <a:pt x="27876" y="42268"/>
                      </a:moveTo>
                      <a:cubicBezTo>
                        <a:pt x="25841" y="42885"/>
                        <a:pt x="23726" y="43199"/>
                        <a:pt x="21600" y="43200"/>
                      </a:cubicBez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  <a:lnTo>
                        <a:pt x="21600" y="21600"/>
                      </a:lnTo>
                      <a:lnTo>
                        <a:pt x="27876" y="42268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ru-RU" sz="1504"/>
                </a:p>
              </p:txBody>
            </p:sp>
            <p:sp>
              <p:nvSpPr>
                <p:cNvPr id="1200" name="AutoShape 128"/>
                <p:cNvSpPr>
                  <a:spLocks noChangeArrowheads="1"/>
                </p:cNvSpPr>
                <p:nvPr/>
              </p:nvSpPr>
              <p:spPr bwMode="auto">
                <a:xfrm>
                  <a:off x="1151" y="719"/>
                  <a:ext cx="48" cy="48"/>
                </a:xfrm>
                <a:prstGeom prst="flowChartConnector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76367" tIns="38184" rIns="76367" bIns="38184" anchor="ctr"/>
                <a:lstStyle/>
                <a:p>
                  <a:endParaRPr lang="ru-RU" sz="1504"/>
                </a:p>
              </p:txBody>
            </p:sp>
          </p:grpSp>
          <p:grpSp>
            <p:nvGrpSpPr>
              <p:cNvPr id="1189" name="Group 129"/>
              <p:cNvGrpSpPr>
                <a:grpSpLocks/>
              </p:cNvGrpSpPr>
              <p:nvPr/>
            </p:nvGrpSpPr>
            <p:grpSpPr bwMode="auto">
              <a:xfrm rot="10800000">
                <a:off x="4032" y="2053"/>
                <a:ext cx="143" cy="145"/>
                <a:chOff x="1104" y="671"/>
                <a:chExt cx="143" cy="145"/>
              </a:xfrm>
            </p:grpSpPr>
            <p:sp>
              <p:nvSpPr>
                <p:cNvPr id="1197" name="Arc 130"/>
                <p:cNvSpPr>
                  <a:spLocks/>
                </p:cNvSpPr>
                <p:nvPr/>
              </p:nvSpPr>
              <p:spPr bwMode="auto">
                <a:xfrm>
                  <a:off x="1104" y="671"/>
                  <a:ext cx="143" cy="145"/>
                </a:xfrm>
                <a:custGeom>
                  <a:avLst/>
                  <a:gdLst>
                    <a:gd name="T0" fmla="*/ 0 w 43200"/>
                    <a:gd name="T1" fmla="*/ 0 h 43200"/>
                    <a:gd name="T2" fmla="*/ 0 w 43200"/>
                    <a:gd name="T3" fmla="*/ 0 h 43200"/>
                    <a:gd name="T4" fmla="*/ 0 w 43200"/>
                    <a:gd name="T5" fmla="*/ 0 h 43200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43200"/>
                    <a:gd name="T11" fmla="*/ 43200 w 43200"/>
                    <a:gd name="T12" fmla="*/ 43200 h 432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43200" fill="none" extrusionOk="0">
                      <a:moveTo>
                        <a:pt x="27876" y="42268"/>
                      </a:moveTo>
                      <a:cubicBezTo>
                        <a:pt x="25841" y="42885"/>
                        <a:pt x="23726" y="43199"/>
                        <a:pt x="21600" y="43200"/>
                      </a:cubicBez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</a:path>
                    <a:path w="43200" h="43200" stroke="0" extrusionOk="0">
                      <a:moveTo>
                        <a:pt x="27876" y="42268"/>
                      </a:moveTo>
                      <a:cubicBezTo>
                        <a:pt x="25841" y="42885"/>
                        <a:pt x="23726" y="43199"/>
                        <a:pt x="21600" y="43200"/>
                      </a:cubicBez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  <a:lnTo>
                        <a:pt x="21600" y="21600"/>
                      </a:lnTo>
                      <a:lnTo>
                        <a:pt x="27876" y="42268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endParaRPr lang="ru-RU" sz="1504"/>
                </a:p>
              </p:txBody>
            </p:sp>
            <p:sp>
              <p:nvSpPr>
                <p:cNvPr id="1198" name="AutoShape 131"/>
                <p:cNvSpPr>
                  <a:spLocks noChangeArrowheads="1"/>
                </p:cNvSpPr>
                <p:nvPr/>
              </p:nvSpPr>
              <p:spPr bwMode="auto">
                <a:xfrm>
                  <a:off x="1151" y="719"/>
                  <a:ext cx="48" cy="48"/>
                </a:xfrm>
                <a:prstGeom prst="flowChartConnector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lIns="76367" tIns="38184" rIns="76367" bIns="38184" anchor="ctr"/>
                <a:lstStyle/>
                <a:p>
                  <a:endParaRPr lang="ru-RU" sz="1504"/>
                </a:p>
              </p:txBody>
            </p:sp>
          </p:grpSp>
          <p:grpSp>
            <p:nvGrpSpPr>
              <p:cNvPr id="1190" name="Group 132"/>
              <p:cNvGrpSpPr>
                <a:grpSpLocks/>
              </p:cNvGrpSpPr>
              <p:nvPr/>
            </p:nvGrpSpPr>
            <p:grpSpPr bwMode="auto">
              <a:xfrm rot="-5400000">
                <a:off x="3372" y="2053"/>
                <a:ext cx="143" cy="145"/>
                <a:chOff x="1104" y="671"/>
                <a:chExt cx="143" cy="145"/>
              </a:xfrm>
            </p:grpSpPr>
            <p:sp>
              <p:nvSpPr>
                <p:cNvPr id="1195" name="Arc 133"/>
                <p:cNvSpPr>
                  <a:spLocks/>
                </p:cNvSpPr>
                <p:nvPr/>
              </p:nvSpPr>
              <p:spPr bwMode="auto">
                <a:xfrm>
                  <a:off x="1104" y="671"/>
                  <a:ext cx="143" cy="145"/>
                </a:xfrm>
                <a:custGeom>
                  <a:avLst/>
                  <a:gdLst>
                    <a:gd name="T0" fmla="*/ 0 w 43200"/>
                    <a:gd name="T1" fmla="*/ 0 h 43200"/>
                    <a:gd name="T2" fmla="*/ 0 w 43200"/>
                    <a:gd name="T3" fmla="*/ 0 h 43200"/>
                    <a:gd name="T4" fmla="*/ 0 w 43200"/>
                    <a:gd name="T5" fmla="*/ 0 h 43200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43200"/>
                    <a:gd name="T11" fmla="*/ 43200 w 43200"/>
                    <a:gd name="T12" fmla="*/ 43200 h 432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43200" fill="none" extrusionOk="0">
                      <a:moveTo>
                        <a:pt x="27876" y="42268"/>
                      </a:moveTo>
                      <a:cubicBezTo>
                        <a:pt x="25841" y="42885"/>
                        <a:pt x="23726" y="43199"/>
                        <a:pt x="21600" y="43200"/>
                      </a:cubicBez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</a:path>
                    <a:path w="43200" h="43200" stroke="0" extrusionOk="0">
                      <a:moveTo>
                        <a:pt x="27876" y="42268"/>
                      </a:moveTo>
                      <a:cubicBezTo>
                        <a:pt x="25841" y="42885"/>
                        <a:pt x="23726" y="43199"/>
                        <a:pt x="21600" y="43200"/>
                      </a:cubicBez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  <a:lnTo>
                        <a:pt x="21600" y="21600"/>
                      </a:lnTo>
                      <a:lnTo>
                        <a:pt x="27876" y="42268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ru-RU" sz="1504"/>
                </a:p>
              </p:txBody>
            </p:sp>
            <p:sp>
              <p:nvSpPr>
                <p:cNvPr id="1196" name="AutoShape 134"/>
                <p:cNvSpPr>
                  <a:spLocks noChangeArrowheads="1"/>
                </p:cNvSpPr>
                <p:nvPr/>
              </p:nvSpPr>
              <p:spPr bwMode="auto">
                <a:xfrm>
                  <a:off x="1151" y="719"/>
                  <a:ext cx="48" cy="48"/>
                </a:xfrm>
                <a:prstGeom prst="flowChartConnector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lIns="76367" tIns="38184" rIns="76367" bIns="38184" anchor="ctr"/>
                <a:lstStyle/>
                <a:p>
                  <a:endParaRPr lang="ru-RU" sz="1504"/>
                </a:p>
              </p:txBody>
            </p:sp>
          </p:grpSp>
          <p:sp>
            <p:nvSpPr>
              <p:cNvPr id="1191" name="Line 135"/>
              <p:cNvSpPr>
                <a:spLocks noChangeShapeType="1"/>
              </p:cNvSpPr>
              <p:nvPr/>
            </p:nvSpPr>
            <p:spPr bwMode="auto">
              <a:xfrm>
                <a:off x="3504" y="2112"/>
                <a:ext cx="528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sz="1504"/>
              </a:p>
            </p:txBody>
          </p:sp>
          <p:sp>
            <p:nvSpPr>
              <p:cNvPr id="1192" name="Line 136"/>
              <p:cNvSpPr>
                <a:spLocks noChangeShapeType="1"/>
              </p:cNvSpPr>
              <p:nvPr/>
            </p:nvSpPr>
            <p:spPr bwMode="auto">
              <a:xfrm>
                <a:off x="3456" y="1584"/>
                <a:ext cx="0" cy="48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sz="1504"/>
              </a:p>
            </p:txBody>
          </p:sp>
          <p:sp>
            <p:nvSpPr>
              <p:cNvPr id="1193" name="Line 137"/>
              <p:cNvSpPr>
                <a:spLocks noChangeShapeType="1"/>
              </p:cNvSpPr>
              <p:nvPr/>
            </p:nvSpPr>
            <p:spPr bwMode="auto">
              <a:xfrm>
                <a:off x="3504" y="1525"/>
                <a:ext cx="528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sz="1504"/>
              </a:p>
            </p:txBody>
          </p:sp>
          <p:sp>
            <p:nvSpPr>
              <p:cNvPr id="1194" name="Line 138"/>
              <p:cNvSpPr>
                <a:spLocks noChangeShapeType="1"/>
              </p:cNvSpPr>
              <p:nvPr/>
            </p:nvSpPr>
            <p:spPr bwMode="auto">
              <a:xfrm>
                <a:off x="4091" y="1584"/>
                <a:ext cx="0" cy="48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sz="1504"/>
              </a:p>
            </p:txBody>
          </p:sp>
        </p:grpSp>
      </p:grpSp>
      <p:sp>
        <p:nvSpPr>
          <p:cNvPr id="1099" name="Line 173"/>
          <p:cNvSpPr>
            <a:spLocks noChangeShapeType="1"/>
          </p:cNvSpPr>
          <p:nvPr/>
        </p:nvSpPr>
        <p:spPr bwMode="auto">
          <a:xfrm flipH="1">
            <a:off x="3049727" y="2194487"/>
            <a:ext cx="336250" cy="165934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</p:spPr>
        <p:txBody>
          <a:bodyPr wrap="none" anchor="ctr"/>
          <a:lstStyle/>
          <a:p>
            <a:endParaRPr lang="ru-RU" sz="1504"/>
          </a:p>
        </p:txBody>
      </p:sp>
      <p:sp>
        <p:nvSpPr>
          <p:cNvPr id="1100" name="Text Box 181"/>
          <p:cNvSpPr txBox="1">
            <a:spLocks noChangeArrowheads="1"/>
          </p:cNvSpPr>
          <p:nvPr/>
        </p:nvSpPr>
        <p:spPr bwMode="auto">
          <a:xfrm>
            <a:off x="2960605" y="2891868"/>
            <a:ext cx="301057" cy="1550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51748" tIns="25870" rIns="51748" bIns="25870">
            <a:spAutoFit/>
          </a:bodyPr>
          <a:lstStyle/>
          <a:p>
            <a:pPr algn="just" defTabSz="517217" eaLnBrk="0" hangingPunct="0"/>
            <a:r>
              <a:rPr lang="ru-RU" sz="668" dirty="0">
                <a:latin typeface="Times New Roman" pitchFamily="18" charset="0"/>
                <a:cs typeface="Times New Roman" pitchFamily="18" charset="0"/>
              </a:rPr>
              <a:t>1 км</a:t>
            </a:r>
            <a:endParaRPr lang="ru-RU" sz="142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6" name="Group 58"/>
          <p:cNvGrpSpPr>
            <a:grpSpLocks/>
          </p:cNvGrpSpPr>
          <p:nvPr/>
        </p:nvGrpSpPr>
        <p:grpSpPr bwMode="auto">
          <a:xfrm>
            <a:off x="6228834" y="4174897"/>
            <a:ext cx="267210" cy="313114"/>
            <a:chOff x="3221" y="3958"/>
            <a:chExt cx="367" cy="278"/>
          </a:xfrm>
        </p:grpSpPr>
        <p:grpSp>
          <p:nvGrpSpPr>
            <p:cNvPr id="177" name="Group 59"/>
            <p:cNvGrpSpPr>
              <a:grpSpLocks/>
            </p:cNvGrpSpPr>
            <p:nvPr/>
          </p:nvGrpSpPr>
          <p:grpSpPr bwMode="auto">
            <a:xfrm>
              <a:off x="3221" y="3958"/>
              <a:ext cx="367" cy="278"/>
              <a:chOff x="3600" y="5904"/>
              <a:chExt cx="210" cy="118"/>
            </a:xfrm>
          </p:grpSpPr>
          <p:grpSp>
            <p:nvGrpSpPr>
              <p:cNvPr id="179" name="Group 60"/>
              <p:cNvGrpSpPr>
                <a:grpSpLocks/>
              </p:cNvGrpSpPr>
              <p:nvPr/>
            </p:nvGrpSpPr>
            <p:grpSpPr bwMode="auto">
              <a:xfrm>
                <a:off x="3600" y="5904"/>
                <a:ext cx="210" cy="118"/>
                <a:chOff x="1968" y="1872"/>
                <a:chExt cx="384" cy="336"/>
              </a:xfrm>
            </p:grpSpPr>
            <p:sp>
              <p:nvSpPr>
                <p:cNvPr id="183" name="Rectangle 61"/>
                <p:cNvSpPr>
                  <a:spLocks noChangeArrowheads="1"/>
                </p:cNvSpPr>
                <p:nvPr/>
              </p:nvSpPr>
              <p:spPr bwMode="auto">
                <a:xfrm>
                  <a:off x="1968" y="2064"/>
                  <a:ext cx="384" cy="144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ru-RU" sz="1504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84" name="AutoShape 62"/>
                <p:cNvSpPr>
                  <a:spLocks noChangeArrowheads="1"/>
                </p:cNvSpPr>
                <p:nvPr/>
              </p:nvSpPr>
              <p:spPr bwMode="auto">
                <a:xfrm>
                  <a:off x="1968" y="1872"/>
                  <a:ext cx="384" cy="192"/>
                </a:xfrm>
                <a:prstGeom prst="triangle">
                  <a:avLst>
                    <a:gd name="adj" fmla="val 50000"/>
                  </a:avLst>
                </a:prstGeom>
                <a:noFill/>
                <a:ln w="28575">
                  <a:solidFill>
                    <a:srgbClr val="FF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ru-RU" sz="1504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80" name="Group 63"/>
              <p:cNvGrpSpPr>
                <a:grpSpLocks/>
              </p:cNvGrpSpPr>
              <p:nvPr/>
            </p:nvGrpSpPr>
            <p:grpSpPr bwMode="auto">
              <a:xfrm>
                <a:off x="3670" y="5920"/>
                <a:ext cx="79" cy="46"/>
                <a:chOff x="5808" y="1520"/>
                <a:chExt cx="240" cy="240"/>
              </a:xfrm>
            </p:grpSpPr>
            <p:sp>
              <p:nvSpPr>
                <p:cNvPr id="181" name="Line 64"/>
                <p:cNvSpPr>
                  <a:spLocks noChangeShapeType="1"/>
                </p:cNvSpPr>
                <p:nvPr/>
              </p:nvSpPr>
              <p:spPr bwMode="auto">
                <a:xfrm>
                  <a:off x="5808" y="1632"/>
                  <a:ext cx="240" cy="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ru-RU" sz="1504"/>
                </a:p>
              </p:txBody>
            </p:sp>
            <p:sp>
              <p:nvSpPr>
                <p:cNvPr id="182" name="Line 65"/>
                <p:cNvSpPr>
                  <a:spLocks noChangeShapeType="1"/>
                </p:cNvSpPr>
                <p:nvPr/>
              </p:nvSpPr>
              <p:spPr bwMode="auto">
                <a:xfrm>
                  <a:off x="5920" y="1520"/>
                  <a:ext cx="0" cy="24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ru-RU" sz="1504"/>
                </a:p>
              </p:txBody>
            </p:sp>
          </p:grpSp>
        </p:grpSp>
        <p:sp>
          <p:nvSpPr>
            <p:cNvPr id="178" name="Text Box 66"/>
            <p:cNvSpPr txBox="1">
              <a:spLocks noChangeArrowheads="1"/>
            </p:cNvSpPr>
            <p:nvPr/>
          </p:nvSpPr>
          <p:spPr bwMode="auto">
            <a:xfrm>
              <a:off x="3267" y="4089"/>
              <a:ext cx="311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51800" tIns="25900" rIns="51800" bIns="25900">
              <a:spAutoFit/>
            </a:bodyPr>
            <a:lstStyle/>
            <a:p>
              <a:pPr defTabSz="517217" eaLnBrk="0" hangingPunct="0"/>
              <a:r>
                <a:rPr lang="ru-RU" sz="668" b="1" dirty="0">
                  <a:solidFill>
                    <a:srgbClr val="000000"/>
                  </a:solidFill>
                  <a:cs typeface="Arial" charset="0"/>
                </a:rPr>
                <a:t>ГП</a:t>
              </a:r>
            </a:p>
          </p:txBody>
        </p:sp>
      </p:grpSp>
      <p:grpSp>
        <p:nvGrpSpPr>
          <p:cNvPr id="138" name="Group 194"/>
          <p:cNvGrpSpPr>
            <a:grpSpLocks/>
          </p:cNvGrpSpPr>
          <p:nvPr/>
        </p:nvGrpSpPr>
        <p:grpSpPr bwMode="auto">
          <a:xfrm>
            <a:off x="3252669" y="1761418"/>
            <a:ext cx="514543" cy="541702"/>
            <a:chOff x="3986" y="1629"/>
            <a:chExt cx="413" cy="190"/>
          </a:xfrm>
        </p:grpSpPr>
        <p:sp>
          <p:nvSpPr>
            <p:cNvPr id="139" name="Line 195"/>
            <p:cNvSpPr>
              <a:spLocks noChangeShapeType="1"/>
            </p:cNvSpPr>
            <p:nvPr/>
          </p:nvSpPr>
          <p:spPr bwMode="auto">
            <a:xfrm>
              <a:off x="4082" y="1655"/>
              <a:ext cx="1" cy="164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1504" dirty="0"/>
            </a:p>
          </p:txBody>
        </p:sp>
        <p:sp>
          <p:nvSpPr>
            <p:cNvPr id="140" name="AutoShape 196"/>
            <p:cNvSpPr>
              <a:spLocks noChangeArrowheads="1"/>
            </p:cNvSpPr>
            <p:nvPr/>
          </p:nvSpPr>
          <p:spPr bwMode="auto">
            <a:xfrm>
              <a:off x="4093" y="1659"/>
              <a:ext cx="236" cy="89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06 h 159"/>
                <a:gd name="T4" fmla="*/ 4937162 w 291"/>
                <a:gd name="T5" fmla="*/ 106 h 159"/>
                <a:gd name="T6" fmla="*/ 4937162 w 291"/>
                <a:gd name="T7" fmla="*/ 106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0151" rIns="60151" anchor="ctr"/>
            <a:lstStyle/>
            <a:p>
              <a:endParaRPr lang="ru-RU" sz="1504" dirty="0"/>
            </a:p>
          </p:txBody>
        </p:sp>
        <p:sp>
          <p:nvSpPr>
            <p:cNvPr id="141" name="Rectangle 197"/>
            <p:cNvSpPr>
              <a:spLocks noChangeArrowheads="1"/>
            </p:cNvSpPr>
            <p:nvPr/>
          </p:nvSpPr>
          <p:spPr bwMode="auto">
            <a:xfrm flipH="1">
              <a:off x="3986" y="1629"/>
              <a:ext cx="413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2025" tIns="46223" rIns="92025" bIns="46223">
              <a:spAutoFit/>
            </a:bodyPr>
            <a:lstStyle>
              <a:lvl1pPr defTabSz="725488" eaLnBrk="0" hangingPunct="0">
                <a:tabLst>
                  <a:tab pos="0" algn="l"/>
                  <a:tab pos="1479550" algn="l"/>
                  <a:tab pos="2963863" algn="l"/>
                  <a:tab pos="4446588" algn="l"/>
                  <a:tab pos="5930900" algn="l"/>
                  <a:tab pos="7413625" algn="l"/>
                  <a:tab pos="8894763" algn="l"/>
                  <a:tab pos="10380663" algn="l"/>
                  <a:tab pos="11861800" algn="l"/>
                  <a:tab pos="13346113" algn="l"/>
                  <a:tab pos="14828838" algn="l"/>
                  <a:tab pos="16309975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725488" eaLnBrk="0" hangingPunct="0">
                <a:tabLst>
                  <a:tab pos="0" algn="l"/>
                  <a:tab pos="1479550" algn="l"/>
                  <a:tab pos="2963863" algn="l"/>
                  <a:tab pos="4446588" algn="l"/>
                  <a:tab pos="5930900" algn="l"/>
                  <a:tab pos="7413625" algn="l"/>
                  <a:tab pos="8894763" algn="l"/>
                  <a:tab pos="10380663" algn="l"/>
                  <a:tab pos="11861800" algn="l"/>
                  <a:tab pos="13346113" algn="l"/>
                  <a:tab pos="14828838" algn="l"/>
                  <a:tab pos="16309975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725488" eaLnBrk="0" hangingPunct="0">
                <a:tabLst>
                  <a:tab pos="0" algn="l"/>
                  <a:tab pos="1479550" algn="l"/>
                  <a:tab pos="2963863" algn="l"/>
                  <a:tab pos="4446588" algn="l"/>
                  <a:tab pos="5930900" algn="l"/>
                  <a:tab pos="7413625" algn="l"/>
                  <a:tab pos="8894763" algn="l"/>
                  <a:tab pos="10380663" algn="l"/>
                  <a:tab pos="11861800" algn="l"/>
                  <a:tab pos="13346113" algn="l"/>
                  <a:tab pos="14828838" algn="l"/>
                  <a:tab pos="16309975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725488" eaLnBrk="0" hangingPunct="0">
                <a:tabLst>
                  <a:tab pos="0" algn="l"/>
                  <a:tab pos="1479550" algn="l"/>
                  <a:tab pos="2963863" algn="l"/>
                  <a:tab pos="4446588" algn="l"/>
                  <a:tab pos="5930900" algn="l"/>
                  <a:tab pos="7413625" algn="l"/>
                  <a:tab pos="8894763" algn="l"/>
                  <a:tab pos="10380663" algn="l"/>
                  <a:tab pos="11861800" algn="l"/>
                  <a:tab pos="13346113" algn="l"/>
                  <a:tab pos="14828838" algn="l"/>
                  <a:tab pos="16309975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725488" eaLnBrk="0" hangingPunct="0">
                <a:tabLst>
                  <a:tab pos="0" algn="l"/>
                  <a:tab pos="1479550" algn="l"/>
                  <a:tab pos="2963863" algn="l"/>
                  <a:tab pos="4446588" algn="l"/>
                  <a:tab pos="5930900" algn="l"/>
                  <a:tab pos="7413625" algn="l"/>
                  <a:tab pos="8894763" algn="l"/>
                  <a:tab pos="10380663" algn="l"/>
                  <a:tab pos="11861800" algn="l"/>
                  <a:tab pos="13346113" algn="l"/>
                  <a:tab pos="14828838" algn="l"/>
                  <a:tab pos="16309975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1479550" algn="l"/>
                  <a:tab pos="2963863" algn="l"/>
                  <a:tab pos="4446588" algn="l"/>
                  <a:tab pos="5930900" algn="l"/>
                  <a:tab pos="7413625" algn="l"/>
                  <a:tab pos="8894763" algn="l"/>
                  <a:tab pos="10380663" algn="l"/>
                  <a:tab pos="11861800" algn="l"/>
                  <a:tab pos="13346113" algn="l"/>
                  <a:tab pos="14828838" algn="l"/>
                  <a:tab pos="16309975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1479550" algn="l"/>
                  <a:tab pos="2963863" algn="l"/>
                  <a:tab pos="4446588" algn="l"/>
                  <a:tab pos="5930900" algn="l"/>
                  <a:tab pos="7413625" algn="l"/>
                  <a:tab pos="8894763" algn="l"/>
                  <a:tab pos="10380663" algn="l"/>
                  <a:tab pos="11861800" algn="l"/>
                  <a:tab pos="13346113" algn="l"/>
                  <a:tab pos="14828838" algn="l"/>
                  <a:tab pos="16309975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1479550" algn="l"/>
                  <a:tab pos="2963863" algn="l"/>
                  <a:tab pos="4446588" algn="l"/>
                  <a:tab pos="5930900" algn="l"/>
                  <a:tab pos="7413625" algn="l"/>
                  <a:tab pos="8894763" algn="l"/>
                  <a:tab pos="10380663" algn="l"/>
                  <a:tab pos="11861800" algn="l"/>
                  <a:tab pos="13346113" algn="l"/>
                  <a:tab pos="14828838" algn="l"/>
                  <a:tab pos="16309975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1479550" algn="l"/>
                  <a:tab pos="2963863" algn="l"/>
                  <a:tab pos="4446588" algn="l"/>
                  <a:tab pos="5930900" algn="l"/>
                  <a:tab pos="7413625" algn="l"/>
                  <a:tab pos="8894763" algn="l"/>
                  <a:tab pos="10380663" algn="l"/>
                  <a:tab pos="11861800" algn="l"/>
                  <a:tab pos="13346113" algn="l"/>
                  <a:tab pos="14828838" algn="l"/>
                  <a:tab pos="16309975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</a:pPr>
              <a:r>
                <a:rPr lang="ru-RU" altLang="ru-RU" sz="752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ОПС</a:t>
              </a:r>
            </a:p>
            <a:p>
              <a:pPr algn="ctr" eaLnBrk="1" hangingPunct="1">
                <a:buClr>
                  <a:srgbClr val="000000"/>
                </a:buClr>
                <a:buSzPct val="100000"/>
              </a:pPr>
              <a:r>
                <a:rPr lang="ru-RU" altLang="ru-RU" sz="752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5/16</a:t>
              </a:r>
              <a:endParaRPr lang="en-GB" altLang="ru-RU" sz="752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2" name="Прямоугольник 141"/>
          <p:cNvSpPr/>
          <p:nvPr/>
        </p:nvSpPr>
        <p:spPr bwMode="auto">
          <a:xfrm>
            <a:off x="255744" y="1"/>
            <a:ext cx="8632513" cy="68580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392" tIns="38196" rIns="76392" bIns="38196" numCol="1" rtlCol="0" anchor="t" anchorCtr="0" compatLnSpc="1">
            <a:prstTxWarp prst="textNoShape">
              <a:avLst/>
            </a:prstTxWarp>
          </a:bodyPr>
          <a:lstStyle/>
          <a:p>
            <a:pPr defTabSz="884574" fontAlgn="base">
              <a:spcBef>
                <a:spcPct val="0"/>
              </a:spcBef>
              <a:spcAft>
                <a:spcPct val="0"/>
              </a:spcAft>
            </a:pPr>
            <a:endParaRPr lang="ru-RU" sz="1754">
              <a:latin typeface="Arial" pitchFamily="34" charset="0"/>
            </a:endParaRPr>
          </a:p>
        </p:txBody>
      </p:sp>
      <p:sp>
        <p:nvSpPr>
          <p:cNvPr id="129" name="Rectangle 111"/>
          <p:cNvSpPr>
            <a:spLocks noChangeArrowheads="1"/>
          </p:cNvSpPr>
          <p:nvPr/>
        </p:nvSpPr>
        <p:spPr bwMode="auto">
          <a:xfrm>
            <a:off x="6575290" y="2225435"/>
            <a:ext cx="2254612" cy="2254612"/>
          </a:xfrm>
          <a:prstGeom prst="rect">
            <a:avLst/>
          </a:prstGeom>
          <a:solidFill>
            <a:schemeClr val="accent1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1504"/>
          </a:p>
        </p:txBody>
      </p:sp>
      <p:sp>
        <p:nvSpPr>
          <p:cNvPr id="132" name="Text Box 112"/>
          <p:cNvSpPr txBox="1">
            <a:spLocks noChangeArrowheads="1"/>
          </p:cNvSpPr>
          <p:nvPr/>
        </p:nvSpPr>
        <p:spPr bwMode="auto">
          <a:xfrm>
            <a:off x="6597836" y="2246656"/>
            <a:ext cx="2193605" cy="183509"/>
          </a:xfrm>
          <a:prstGeom prst="rect">
            <a:avLst/>
          </a:prstGeom>
          <a:solidFill>
            <a:srgbClr val="DDDDDD"/>
          </a:solidFill>
          <a:ln w="57150" cmpd="thickThin">
            <a:noFill/>
            <a:miter lim="800000"/>
            <a:headEnd/>
            <a:tailEnd/>
          </a:ln>
        </p:spPr>
        <p:txBody>
          <a:bodyPr lIns="51938" tIns="25970" rIns="51938" bIns="25970">
            <a:spAutoFit/>
          </a:bodyPr>
          <a:lstStyle/>
          <a:p>
            <a:pPr algn="ctr" defTabSz="519869" eaLnBrk="0" hangingPunct="0">
              <a:lnSpc>
                <a:spcPct val="85000"/>
              </a:lnSpc>
            </a:pPr>
            <a:r>
              <a:rPr lang="ru-RU" sz="1002" dirty="0">
                <a:latin typeface="Times New Roman" pitchFamily="18" charset="0"/>
                <a:cs typeface="Times New Roman" pitchFamily="18" charset="0"/>
              </a:rPr>
              <a:t>ФОТОМАТЕРИАЛЫ</a:t>
            </a:r>
          </a:p>
        </p:txBody>
      </p:sp>
      <p:sp>
        <p:nvSpPr>
          <p:cNvPr id="135" name="Text Box 260"/>
          <p:cNvSpPr txBox="1">
            <a:spLocks noChangeArrowheads="1"/>
          </p:cNvSpPr>
          <p:nvPr/>
        </p:nvSpPr>
        <p:spPr bwMode="auto">
          <a:xfrm>
            <a:off x="6585900" y="4250608"/>
            <a:ext cx="2230740" cy="20651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51802" tIns="25900" rIns="51802" bIns="25900">
            <a:spAutoFit/>
          </a:bodyPr>
          <a:lstStyle/>
          <a:p>
            <a:pPr algn="ctr" defTabSz="517217" eaLnBrk="0" hangingPunct="0"/>
            <a:r>
              <a:rPr lang="ru-RU" sz="1002" dirty="0">
                <a:latin typeface="Times New Roman" pitchFamily="18" charset="0"/>
                <a:cs typeface="Times New Roman" pitchFamily="18" charset="0"/>
              </a:rPr>
              <a:t>06.10.2021г</a:t>
            </a:r>
          </a:p>
        </p:txBody>
      </p:sp>
      <p:sp>
        <p:nvSpPr>
          <p:cNvPr id="136" name="Rectangle 109"/>
          <p:cNvSpPr>
            <a:spLocks noChangeArrowheads="1"/>
          </p:cNvSpPr>
          <p:nvPr/>
        </p:nvSpPr>
        <p:spPr bwMode="auto">
          <a:xfrm>
            <a:off x="6575290" y="4543707"/>
            <a:ext cx="2254612" cy="2254612"/>
          </a:xfrm>
          <a:prstGeom prst="rect">
            <a:avLst/>
          </a:prstGeom>
          <a:solidFill>
            <a:schemeClr val="accent1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1504"/>
          </a:p>
        </p:txBody>
      </p:sp>
      <p:sp>
        <p:nvSpPr>
          <p:cNvPr id="137" name="Text Box 110"/>
          <p:cNvSpPr txBox="1">
            <a:spLocks noChangeArrowheads="1"/>
          </p:cNvSpPr>
          <p:nvPr/>
        </p:nvSpPr>
        <p:spPr bwMode="auto">
          <a:xfrm>
            <a:off x="6597836" y="4564927"/>
            <a:ext cx="2193605" cy="183509"/>
          </a:xfrm>
          <a:prstGeom prst="rect">
            <a:avLst/>
          </a:prstGeom>
          <a:solidFill>
            <a:srgbClr val="DDDDDD"/>
          </a:solidFill>
          <a:ln w="57150" cmpd="thickThin">
            <a:noFill/>
            <a:miter lim="800000"/>
            <a:headEnd/>
            <a:tailEnd/>
          </a:ln>
        </p:spPr>
        <p:txBody>
          <a:bodyPr lIns="51938" tIns="25970" rIns="51938" bIns="25970">
            <a:spAutoFit/>
          </a:bodyPr>
          <a:lstStyle/>
          <a:p>
            <a:pPr algn="ctr" defTabSz="519869" eaLnBrk="0" hangingPunct="0">
              <a:lnSpc>
                <a:spcPct val="85000"/>
              </a:lnSpc>
            </a:pPr>
            <a:r>
              <a:rPr lang="ru-RU" sz="1002" dirty="0">
                <a:latin typeface="Times New Roman" pitchFamily="18" charset="0"/>
              </a:rPr>
              <a:t>КОСМИЧЕСКИЙ СНИМОК</a:t>
            </a:r>
          </a:p>
        </p:txBody>
      </p:sp>
      <p:graphicFrame>
        <p:nvGraphicFramePr>
          <p:cNvPr id="133" name="Group 210"/>
          <p:cNvGraphicFramePr>
            <a:graphicFrameLocks noGrp="1"/>
          </p:cNvGraphicFramePr>
          <p:nvPr>
            <p:extLst/>
          </p:nvPr>
        </p:nvGraphicFramePr>
        <p:xfrm>
          <a:off x="7259631" y="803022"/>
          <a:ext cx="1628626" cy="850969"/>
        </p:xfrm>
        <a:graphic>
          <a:graphicData uri="http://schemas.openxmlformats.org/drawingml/2006/table">
            <a:tbl>
              <a:tblPr/>
              <a:tblGrid>
                <a:gridCol w="10023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340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Метеоданные</a:t>
                      </a:r>
                    </a:p>
                  </a:txBody>
                  <a:tcPr marL="74448" marR="74448" marT="39451" marB="394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2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Температура, С</a:t>
                      </a:r>
                    </a:p>
                  </a:txBody>
                  <a:tcPr marL="58621" marR="58621" marT="6214" marB="62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+ 5</a:t>
                      </a:r>
                    </a:p>
                  </a:txBody>
                  <a:tcPr marL="58621" marR="58621" marT="6214" marB="62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5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Осадки</a:t>
                      </a:r>
                    </a:p>
                  </a:txBody>
                  <a:tcPr marL="58621" marR="58621" marT="6214" marB="62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621" marR="58621" marT="6214" marB="62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7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Направление и скорость ветра, м/с</a:t>
                      </a:r>
                    </a:p>
                  </a:txBody>
                  <a:tcPr marL="58621" marR="58621" marT="6214" marB="62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</a:p>
                  </a:txBody>
                  <a:tcPr marL="58621" marR="58621" marT="6214" marB="62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43" name="Group 208"/>
          <p:cNvGraphicFramePr>
            <a:graphicFrameLocks noGrp="1"/>
          </p:cNvGraphicFramePr>
          <p:nvPr>
            <p:extLst/>
          </p:nvPr>
        </p:nvGraphicFramePr>
        <p:xfrm>
          <a:off x="3665514" y="6018489"/>
          <a:ext cx="2151165" cy="835303"/>
        </p:xfrm>
        <a:graphic>
          <a:graphicData uri="http://schemas.openxmlformats.org/drawingml/2006/table">
            <a:tbl>
              <a:tblPr/>
              <a:tblGrid>
                <a:gridCol w="1214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29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8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0773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Расчет сил и средств</a:t>
                      </a:r>
                    </a:p>
                  </a:txBody>
                  <a:tcPr marL="74621" marR="74621" marT="39398" marB="393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38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58757" marR="58757" marT="6205" marB="6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Количество</a:t>
                      </a:r>
                    </a:p>
                  </a:txBody>
                  <a:tcPr marL="58757" marR="58757" marT="6205" marB="6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2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л/с, чел.</a:t>
                      </a:r>
                    </a:p>
                  </a:txBody>
                  <a:tcPr marL="58757" marR="58757" marT="6205" marB="6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тех.ед</a:t>
                      </a: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58757" marR="58757" marT="6205" marB="6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5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МЧС России</a:t>
                      </a:r>
                    </a:p>
                  </a:txBody>
                  <a:tcPr marL="58757" marR="5875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58757" marR="5875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58757" marR="5875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</a:t>
                      </a:r>
                    </a:p>
                  </a:txBody>
                  <a:tcPr marL="58757" marR="5875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</a:p>
                  </a:txBody>
                  <a:tcPr marL="58757" marR="5875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57" marR="5875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44" name="Group 209"/>
          <p:cNvGraphicFramePr>
            <a:graphicFrameLocks noGrp="1"/>
          </p:cNvGraphicFramePr>
          <p:nvPr>
            <p:extLst/>
          </p:nvPr>
        </p:nvGraphicFramePr>
        <p:xfrm>
          <a:off x="3658882" y="5423007"/>
          <a:ext cx="2153818" cy="603568"/>
        </p:xfrm>
        <a:graphic>
          <a:graphicData uri="http://schemas.openxmlformats.org/drawingml/2006/table">
            <a:tbl>
              <a:tblPr/>
              <a:tblGrid>
                <a:gridCol w="1324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90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060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Сведения о пострадавших</a:t>
                      </a:r>
                    </a:p>
                  </a:txBody>
                  <a:tcPr marL="74661" marR="74661" marT="39356" marB="3935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Пострадало, чел.</a:t>
                      </a:r>
                    </a:p>
                  </a:txBody>
                  <a:tcPr marL="58787" marR="58787" marT="6196" marB="619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58787" marR="58787" marT="6196" marB="619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Погибло, чел.</a:t>
                      </a:r>
                    </a:p>
                  </a:txBody>
                  <a:tcPr marL="58787" marR="58787" marT="6196" marB="619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58787" marR="58787" marT="6196" marB="619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Госпитализировано, чел.</a:t>
                      </a:r>
                    </a:p>
                  </a:txBody>
                  <a:tcPr marL="58787" marR="58787" marT="6196" marB="619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58787" marR="58787" marT="6196" marB="619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45" name="Group 61"/>
          <p:cNvGraphicFramePr>
            <a:graphicFrameLocks noGrp="1"/>
          </p:cNvGraphicFramePr>
          <p:nvPr>
            <p:extLst/>
          </p:nvPr>
        </p:nvGraphicFramePr>
        <p:xfrm>
          <a:off x="299510" y="3635232"/>
          <a:ext cx="2289095" cy="868688"/>
        </p:xfrm>
        <a:graphic>
          <a:graphicData uri="http://schemas.openxmlformats.org/drawingml/2006/table">
            <a:tbl>
              <a:tblPr/>
              <a:tblGrid>
                <a:gridCol w="13749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86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</a:p>
                  </a:txBody>
                  <a:tcPr marL="74546" marR="74546" marT="39436" marB="3943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Время </a:t>
                      </a:r>
                    </a:p>
                  </a:txBody>
                  <a:tcPr marL="74546" marR="74546" marT="39436" marB="3943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3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Возникновение ЧС</a:t>
                      </a:r>
                    </a:p>
                  </a:txBody>
                  <a:tcPr marL="58695" marR="2937" marT="6214" marB="6214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09.</a:t>
                      </a:r>
                      <a:r>
                        <a:rPr kumimoji="0" 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00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695" marR="58695" marT="6214" marB="6214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3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Поступление на пульт ЕДДС</a:t>
                      </a:r>
                    </a:p>
                  </a:txBody>
                  <a:tcPr marL="58695" marR="2937" marT="6214" marB="6214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09.</a:t>
                      </a:r>
                      <a:r>
                        <a:rPr kumimoji="0" 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00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695" marR="58695" marT="6214" marB="6214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3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Доклад в ГУ/НЦУКС</a:t>
                      </a:r>
                    </a:p>
                  </a:txBody>
                  <a:tcPr marL="58695" marR="2937" marT="6214" marB="6214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09.</a:t>
                      </a:r>
                      <a:r>
                        <a:rPr kumimoji="0" 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01/</a:t>
                      </a: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09.</a:t>
                      </a:r>
                      <a:r>
                        <a:rPr kumimoji="0" 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01/</a:t>
                      </a: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09.</a:t>
                      </a:r>
                      <a:r>
                        <a:rPr kumimoji="0" 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695" marR="58695" marT="6214" marB="6214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88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Прибытие пожарных расчетов</a:t>
                      </a:r>
                    </a:p>
                  </a:txBody>
                  <a:tcPr marL="58695" marR="2937" marT="6214" marB="6214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09</a:t>
                      </a:r>
                      <a:r>
                        <a:rPr kumimoji="0" 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.10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695" marR="58695" marT="6214" marB="6214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51" name="Text Box 353"/>
          <p:cNvSpPr txBox="1">
            <a:spLocks noChangeArrowheads="1"/>
          </p:cNvSpPr>
          <p:nvPr/>
        </p:nvSpPr>
        <p:spPr bwMode="auto">
          <a:xfrm>
            <a:off x="1272840" y="1944272"/>
            <a:ext cx="415489" cy="1550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51748" tIns="25870" rIns="51748" bIns="25870">
            <a:spAutoFit/>
          </a:bodyPr>
          <a:lstStyle/>
          <a:p>
            <a:pPr algn="just" defTabSz="517217" eaLnBrk="0" hangingPunct="0"/>
            <a:r>
              <a:rPr lang="ru-RU" sz="668" dirty="0"/>
              <a:t>1800  км</a:t>
            </a:r>
            <a:endParaRPr lang="ru-RU" sz="1420" dirty="0"/>
          </a:p>
        </p:txBody>
      </p:sp>
      <p:sp>
        <p:nvSpPr>
          <p:cNvPr id="1059" name="Line 173"/>
          <p:cNvSpPr>
            <a:spLocks noChangeShapeType="1"/>
          </p:cNvSpPr>
          <p:nvPr/>
        </p:nvSpPr>
        <p:spPr bwMode="auto">
          <a:xfrm flipH="1" flipV="1">
            <a:off x="3083044" y="3853828"/>
            <a:ext cx="3279395" cy="56708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</p:spPr>
        <p:txBody>
          <a:bodyPr wrap="none" anchor="ctr"/>
          <a:lstStyle/>
          <a:p>
            <a:endParaRPr lang="ru-RU" sz="1504"/>
          </a:p>
        </p:txBody>
      </p:sp>
      <p:sp>
        <p:nvSpPr>
          <p:cNvPr id="1086" name="Line 173"/>
          <p:cNvSpPr>
            <a:spLocks noChangeShapeType="1"/>
          </p:cNvSpPr>
          <p:nvPr/>
        </p:nvSpPr>
        <p:spPr bwMode="auto">
          <a:xfrm>
            <a:off x="1235839" y="2397587"/>
            <a:ext cx="1813889" cy="145624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</p:spPr>
        <p:txBody>
          <a:bodyPr wrap="none" anchor="ctr"/>
          <a:lstStyle/>
          <a:p>
            <a:endParaRPr lang="ru-RU" sz="1504"/>
          </a:p>
        </p:txBody>
      </p:sp>
      <p:sp>
        <p:nvSpPr>
          <p:cNvPr id="1091" name="Text Box 181"/>
          <p:cNvSpPr txBox="1">
            <a:spLocks noChangeArrowheads="1"/>
          </p:cNvSpPr>
          <p:nvPr/>
        </p:nvSpPr>
        <p:spPr bwMode="auto">
          <a:xfrm>
            <a:off x="1556103" y="2569793"/>
            <a:ext cx="421745" cy="1550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51748" tIns="25870" rIns="51748" bIns="25870">
            <a:spAutoFit/>
          </a:bodyPr>
          <a:lstStyle/>
          <a:p>
            <a:pPr algn="just" defTabSz="517217" eaLnBrk="0" hangingPunct="0"/>
            <a:r>
              <a:rPr lang="ru-RU" sz="668" dirty="0">
                <a:latin typeface="Times New Roman" pitchFamily="18" charset="0"/>
                <a:cs typeface="Times New Roman" pitchFamily="18" charset="0"/>
              </a:rPr>
              <a:t>65 км</a:t>
            </a:r>
            <a:endParaRPr lang="ru-RU" sz="142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0" name="Text Box 181"/>
          <p:cNvSpPr txBox="1">
            <a:spLocks noChangeArrowheads="1"/>
          </p:cNvSpPr>
          <p:nvPr/>
        </p:nvSpPr>
        <p:spPr bwMode="auto">
          <a:xfrm>
            <a:off x="5384914" y="4005630"/>
            <a:ext cx="360738" cy="1550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51748" tIns="25870" rIns="51748" bIns="25870">
            <a:spAutoFit/>
          </a:bodyPr>
          <a:lstStyle/>
          <a:p>
            <a:pPr algn="just" defTabSz="517217" eaLnBrk="0" hangingPunct="0"/>
            <a:r>
              <a:rPr lang="ru-RU" sz="668" dirty="0">
                <a:latin typeface="Times New Roman" pitchFamily="18" charset="0"/>
                <a:cs typeface="Times New Roman" pitchFamily="18" charset="0"/>
              </a:rPr>
              <a:t>1 км</a:t>
            </a:r>
            <a:endParaRPr lang="ru-RU" sz="142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AutoShape 53"/>
          <p:cNvSpPr>
            <a:spLocks noChangeArrowheads="1"/>
          </p:cNvSpPr>
          <p:nvPr/>
        </p:nvSpPr>
        <p:spPr bwMode="auto">
          <a:xfrm>
            <a:off x="4692315" y="1812966"/>
            <a:ext cx="1352767" cy="1202902"/>
          </a:xfrm>
          <a:prstGeom prst="wedgeRectCallout">
            <a:avLst>
              <a:gd name="adj1" fmla="val -167362"/>
              <a:gd name="adj2" fmla="val 114273"/>
            </a:avLst>
          </a:prstGeom>
          <a:gradFill rotWithShape="0">
            <a:gsLst>
              <a:gs pos="0">
                <a:schemeClr val="hlink"/>
              </a:gs>
              <a:gs pos="50000">
                <a:srgbClr val="FFFFFF"/>
              </a:gs>
              <a:gs pos="100000">
                <a:schemeClr val="hlink"/>
              </a:gs>
            </a:gsLst>
            <a:lin ang="5400000" scaled="1"/>
          </a:gra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51727" tIns="25862" rIns="51727" bIns="25862"/>
          <a:lstStyle/>
          <a:p>
            <a:pPr algn="ctr" defTabSz="517217" eaLnBrk="0" hangingPunct="0">
              <a:lnSpc>
                <a:spcPct val="85000"/>
              </a:lnSpc>
              <a:defRPr/>
            </a:pPr>
            <a:endParaRPr lang="ru-RU" sz="117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AutoShape 31" descr="https://img.gazeta.ru/files3/699/8048699/upload-RXmpbXgicD8-pic905-895x505-27306.jpg"/>
          <p:cNvSpPr>
            <a:spLocks noChangeAspect="1" noChangeArrowheads="1"/>
          </p:cNvSpPr>
          <p:nvPr/>
        </p:nvSpPr>
        <p:spPr bwMode="auto">
          <a:xfrm>
            <a:off x="385715" y="-120688"/>
            <a:ext cx="254639" cy="25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392" tIns="38196" rIns="76392" bIns="38196" numCol="1" anchor="t" anchorCtr="0" compatLnSpc="1">
            <a:prstTxWarp prst="textNoShape">
              <a:avLst/>
            </a:prstTxWarp>
          </a:bodyPr>
          <a:lstStyle/>
          <a:p>
            <a:endParaRPr lang="ru-RU" sz="1504"/>
          </a:p>
        </p:txBody>
      </p:sp>
      <p:sp>
        <p:nvSpPr>
          <p:cNvPr id="11" name="AutoShape 33" descr="https://img.gazeta.ru/files3/699/8048699/upload-RXmpbXgicD8-pic905-895x505-27306.jpg"/>
          <p:cNvSpPr>
            <a:spLocks noChangeAspect="1" noChangeArrowheads="1"/>
          </p:cNvSpPr>
          <p:nvPr/>
        </p:nvSpPr>
        <p:spPr bwMode="auto">
          <a:xfrm>
            <a:off x="513034" y="6632"/>
            <a:ext cx="254639" cy="25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392" tIns="38196" rIns="76392" bIns="38196" numCol="1" anchor="t" anchorCtr="0" compatLnSpc="1">
            <a:prstTxWarp prst="textNoShape">
              <a:avLst/>
            </a:prstTxWarp>
          </a:bodyPr>
          <a:lstStyle/>
          <a:p>
            <a:endParaRPr lang="ru-RU" sz="1504"/>
          </a:p>
        </p:txBody>
      </p:sp>
      <p:sp>
        <p:nvSpPr>
          <p:cNvPr id="119" name="Rectangle 8"/>
          <p:cNvSpPr>
            <a:spLocks noChangeArrowheads="1"/>
          </p:cNvSpPr>
          <p:nvPr/>
        </p:nvSpPr>
        <p:spPr bwMode="auto">
          <a:xfrm>
            <a:off x="2623478" y="4480048"/>
            <a:ext cx="1288852" cy="203918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</p:spPr>
        <p:txBody>
          <a:bodyPr wrap="none" lIns="49231" tIns="24614" rIns="49231" bIns="24614">
            <a:spAutoFit/>
          </a:bodyPr>
          <a:lstStyle/>
          <a:p>
            <a:pPr algn="just" defTabSz="408469" eaLnBrk="0" hangingPunct="0"/>
            <a:r>
              <a:rPr lang="ru-RU" sz="1002">
                <a:latin typeface="Times New Roman" pitchFamily="18" charset="0"/>
                <a:cs typeface="Times New Roman" pitchFamily="18" charset="0"/>
              </a:rPr>
              <a:t>ГО Верх-Нейвинский</a:t>
            </a:r>
            <a:endParaRPr lang="ru-RU" sz="1002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8" name="Rectangle 349"/>
          <p:cNvSpPr>
            <a:spLocks noChangeArrowheads="1"/>
          </p:cNvSpPr>
          <p:nvPr/>
        </p:nvSpPr>
        <p:spPr bwMode="auto">
          <a:xfrm>
            <a:off x="510530" y="1129959"/>
            <a:ext cx="592535" cy="1811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lIns="52102" tIns="26053" rIns="52102" bIns="26053">
            <a:spAutoFit/>
          </a:bodyPr>
          <a:lstStyle/>
          <a:p>
            <a:pPr algn="just" defTabSz="432340" eaLnBrk="0" hangingPunct="0"/>
            <a:r>
              <a:rPr lang="ru-RU" sz="835" b="1" dirty="0">
                <a:latin typeface="Times New Roman" pitchFamily="18" charset="0"/>
                <a:cs typeface="Times New Roman" pitchFamily="18" charset="0"/>
              </a:rPr>
              <a:t>МОСКВА</a:t>
            </a:r>
          </a:p>
        </p:txBody>
      </p:sp>
      <p:sp>
        <p:nvSpPr>
          <p:cNvPr id="100" name="Line 351"/>
          <p:cNvSpPr>
            <a:spLocks noChangeShapeType="1"/>
          </p:cNvSpPr>
          <p:nvPr/>
        </p:nvSpPr>
        <p:spPr bwMode="auto">
          <a:xfrm>
            <a:off x="1339286" y="1659129"/>
            <a:ext cx="13792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sz="1504"/>
          </a:p>
        </p:txBody>
      </p:sp>
      <p:grpSp>
        <p:nvGrpSpPr>
          <p:cNvPr id="103" name="Group 465"/>
          <p:cNvGrpSpPr>
            <a:grpSpLocks/>
          </p:cNvGrpSpPr>
          <p:nvPr/>
        </p:nvGrpSpPr>
        <p:grpSpPr bwMode="auto">
          <a:xfrm>
            <a:off x="5227091" y="2047718"/>
            <a:ext cx="315646" cy="290447"/>
            <a:chOff x="7363" y="4473"/>
            <a:chExt cx="191" cy="188"/>
          </a:xfrm>
        </p:grpSpPr>
        <p:grpSp>
          <p:nvGrpSpPr>
            <p:cNvPr id="104" name="Rectangle 466"/>
            <p:cNvGrpSpPr>
              <a:grpSpLocks/>
            </p:cNvGrpSpPr>
            <p:nvPr/>
          </p:nvGrpSpPr>
          <p:grpSpPr bwMode="auto">
            <a:xfrm>
              <a:off x="7354" y="4568"/>
              <a:ext cx="186" cy="99"/>
              <a:chOff x="4218432" y="3419856"/>
              <a:chExt cx="365760" cy="182880"/>
            </a:xfrm>
          </p:grpSpPr>
          <p:pic>
            <p:nvPicPr>
              <p:cNvPr id="108" name="Rectangle 466"/>
              <p:cNvPicPr>
                <a:picLocks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218432" y="3419856"/>
                <a:ext cx="365760" cy="1828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9" name="Text Box 453"/>
              <p:cNvSpPr txBox="1">
                <a:spLocks noChangeArrowheads="1"/>
              </p:cNvSpPr>
              <p:nvPr/>
            </p:nvSpPr>
            <p:spPr bwMode="auto">
              <a:xfrm>
                <a:off x="4237038" y="3435587"/>
                <a:ext cx="334871" cy="155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76323" tIns="38162" rIns="76323" bIns="38162" anchor="ctr"/>
              <a:lstStyle/>
              <a:p>
                <a:pPr algn="ctr" defTabSz="920381"/>
                <a:endParaRPr lang="ru-RU" sz="835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5" name="AutoShape 467"/>
            <p:cNvGrpSpPr>
              <a:grpSpLocks/>
            </p:cNvGrpSpPr>
            <p:nvPr/>
          </p:nvGrpSpPr>
          <p:grpSpPr bwMode="auto">
            <a:xfrm>
              <a:off x="7459" y="4463"/>
              <a:ext cx="102" cy="204"/>
              <a:chOff x="4425696" y="3224784"/>
              <a:chExt cx="201168" cy="377952"/>
            </a:xfrm>
          </p:grpSpPr>
          <p:pic>
            <p:nvPicPr>
              <p:cNvPr id="106" name="AutoShape 467"/>
              <p:cNvPicPr>
                <a:picLocks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425696" y="3224784"/>
                <a:ext cx="201168" cy="377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7" name="Text Box 456"/>
              <p:cNvSpPr txBox="1">
                <a:spLocks noChangeArrowheads="1"/>
              </p:cNvSpPr>
              <p:nvPr/>
            </p:nvSpPr>
            <p:spPr bwMode="auto">
              <a:xfrm rot="10800000">
                <a:off x="4481296" y="3315387"/>
                <a:ext cx="96523" cy="2034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wrap="none" lIns="76372" tIns="38187" rIns="76372" bIns="38187" anchor="ctr"/>
              <a:lstStyle/>
              <a:p>
                <a:endParaRPr lang="ru-RU" sz="1504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10" name="Text Box 260"/>
          <p:cNvSpPr txBox="1">
            <a:spLocks noChangeArrowheads="1"/>
          </p:cNvSpPr>
          <p:nvPr/>
        </p:nvSpPr>
        <p:spPr bwMode="auto">
          <a:xfrm>
            <a:off x="4752473" y="2543931"/>
            <a:ext cx="1203150" cy="3607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51802" tIns="25900" rIns="51802" bIns="25900">
            <a:spAutoFit/>
          </a:bodyPr>
          <a:lstStyle/>
          <a:p>
            <a:pPr algn="ctr" defTabSz="517217" eaLnBrk="0" hangingPunct="0"/>
            <a:r>
              <a:rPr lang="ru-RU" sz="1002" dirty="0">
                <a:latin typeface="Times New Roman" pitchFamily="18" charset="0"/>
                <a:cs typeface="Times New Roman" pitchFamily="18" charset="0"/>
              </a:rPr>
              <a:t>Авария на котельной</a:t>
            </a:r>
          </a:p>
        </p:txBody>
      </p:sp>
      <p:pic>
        <p:nvPicPr>
          <p:cNvPr id="111" name="Picture 24" descr="https://severpost.ru/docs/upload/2018/01/151695292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835" y="2438827"/>
            <a:ext cx="2232067" cy="183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7" t="30047" r="59433" b="8555"/>
          <a:stretch/>
        </p:blipFill>
        <p:spPr bwMode="auto">
          <a:xfrm>
            <a:off x="6597835" y="4746492"/>
            <a:ext cx="2193605" cy="205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5" t="29320" r="59291" b="14030"/>
          <a:stretch/>
        </p:blipFill>
        <p:spPr bwMode="auto">
          <a:xfrm>
            <a:off x="331340" y="4747948"/>
            <a:ext cx="2222782" cy="2050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381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6" t="7500" r="55391" b="8889"/>
          <a:stretch/>
        </p:blipFill>
        <p:spPr bwMode="auto">
          <a:xfrm>
            <a:off x="255573" y="653158"/>
            <a:ext cx="8638162" cy="621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36"/>
          <p:cNvSpPr txBox="1">
            <a:spLocks noChangeArrowheads="1"/>
          </p:cNvSpPr>
          <p:nvPr/>
        </p:nvSpPr>
        <p:spPr bwMode="auto">
          <a:xfrm>
            <a:off x="255572" y="1"/>
            <a:ext cx="8632856" cy="752125"/>
          </a:xfrm>
          <a:prstGeom prst="rect">
            <a:avLst/>
          </a:prstGeom>
          <a:solidFill>
            <a:srgbClr val="DDDDDD"/>
          </a:solidFill>
          <a:ln w="57150" cmpd="thickThin">
            <a:noFill/>
            <a:miter lim="800000"/>
            <a:headEnd/>
            <a:tailEnd/>
          </a:ln>
        </p:spPr>
        <p:txBody>
          <a:bodyPr lIns="51902" tIns="25952" rIns="51902" bIns="25952" anchor="ctr" anchorCtr="1"/>
          <a:lstStyle/>
          <a:p>
            <a:pPr algn="ctr" defTabSz="519994" eaLnBrk="0" hangingPunct="0">
              <a:lnSpc>
                <a:spcPct val="85000"/>
              </a:lnSpc>
            </a:pPr>
            <a:r>
              <a:rPr lang="ru-RU" altLang="ru-RU" sz="1504" dirty="0">
                <a:solidFill>
                  <a:srgbClr val="000000"/>
                </a:solidFill>
                <a:latin typeface="Times New Roman" pitchFamily="18" charset="0"/>
              </a:rPr>
              <a:t>СХЕМА МЕСТА ЧС</a:t>
            </a:r>
          </a:p>
          <a:p>
            <a:pPr algn="ctr" defTabSz="519994" eaLnBrk="0" hangingPunct="0">
              <a:lnSpc>
                <a:spcPct val="85000"/>
              </a:lnSpc>
            </a:pPr>
            <a:r>
              <a:rPr lang="ru-RU" altLang="ru-RU" sz="1504" dirty="0">
                <a:latin typeface="Times New Roman" pitchFamily="18" charset="0"/>
                <a:cs typeface="Times New Roman" panose="02020603050405020304" pitchFamily="18" charset="0"/>
              </a:rPr>
              <a:t>По факту разрушения котельной</a:t>
            </a:r>
            <a:r>
              <a:rPr lang="ru-RU" sz="150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ГО Верх-Нейвинский.</a:t>
            </a:r>
          </a:p>
          <a:p>
            <a:pPr algn="ctr" defTabSz="519994" eaLnBrk="0" hangingPunct="0">
              <a:lnSpc>
                <a:spcPct val="85000"/>
              </a:lnSpc>
            </a:pPr>
            <a:r>
              <a:rPr lang="ru-RU" sz="150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(по состоянию на </a:t>
            </a:r>
            <a:r>
              <a:rPr lang="ru-RU" sz="1504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11.00 </a:t>
            </a:r>
            <a:r>
              <a:rPr lang="ru-RU" sz="1504" dirty="0">
                <a:latin typeface="Times New Roman" panose="02020603050405020304" pitchFamily="18" charset="0"/>
                <a:cs typeface="Times New Roman" panose="02020603050405020304" pitchFamily="18" charset="0"/>
              </a:rPr>
              <a:t>06.10.2021 г.)</a:t>
            </a:r>
          </a:p>
        </p:txBody>
      </p:sp>
      <p:sp>
        <p:nvSpPr>
          <p:cNvPr id="15365" name="Text Box 37"/>
          <p:cNvSpPr txBox="1">
            <a:spLocks noChangeArrowheads="1"/>
          </p:cNvSpPr>
          <p:nvPr/>
        </p:nvSpPr>
        <p:spPr bwMode="auto">
          <a:xfrm>
            <a:off x="7928042" y="0"/>
            <a:ext cx="968525" cy="231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6354" tIns="38178" rIns="76354" bIns="38178">
            <a:spAutoFit/>
          </a:bodyPr>
          <a:lstStyle/>
          <a:p>
            <a:pPr defTabSz="884786"/>
            <a:r>
              <a:rPr lang="ru-RU" altLang="ru-RU" sz="1003">
                <a:solidFill>
                  <a:srgbClr val="000000"/>
                </a:solidFill>
                <a:latin typeface="Times New Roman" pitchFamily="18" charset="0"/>
              </a:rPr>
              <a:t>По тренировке</a:t>
            </a:r>
          </a:p>
        </p:txBody>
      </p:sp>
      <p:pic>
        <p:nvPicPr>
          <p:cNvPr id="1536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36846" y="6196078"/>
            <a:ext cx="668556" cy="516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9" name="Rectangle 73"/>
          <p:cNvSpPr>
            <a:spLocks noChangeArrowheads="1"/>
          </p:cNvSpPr>
          <p:nvPr/>
        </p:nvSpPr>
        <p:spPr bwMode="auto">
          <a:xfrm>
            <a:off x="6276552" y="4752721"/>
            <a:ext cx="2611876" cy="210527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12023" tIns="56012" rIns="112023" bIns="56012"/>
          <a:lstStyle/>
          <a:p>
            <a:pPr algn="just" defTabSz="1120906"/>
            <a:endParaRPr lang="ru-RU" altLang="ru-RU" sz="836">
              <a:solidFill>
                <a:srgbClr val="000000"/>
              </a:solidFill>
            </a:endParaRPr>
          </a:p>
        </p:txBody>
      </p:sp>
      <p:grpSp>
        <p:nvGrpSpPr>
          <p:cNvPr id="15370" name="Group 96"/>
          <p:cNvGrpSpPr>
            <a:grpSpLocks/>
          </p:cNvGrpSpPr>
          <p:nvPr/>
        </p:nvGrpSpPr>
        <p:grpSpPr bwMode="auto">
          <a:xfrm>
            <a:off x="6316347" y="6196078"/>
            <a:ext cx="602231" cy="180404"/>
            <a:chOff x="721" y="1199"/>
            <a:chExt cx="1161" cy="154"/>
          </a:xfrm>
        </p:grpSpPr>
        <p:sp>
          <p:nvSpPr>
            <p:cNvPr id="15438" name="Line 97"/>
            <p:cNvSpPr>
              <a:spLocks noChangeShapeType="1"/>
            </p:cNvSpPr>
            <p:nvPr/>
          </p:nvSpPr>
          <p:spPr bwMode="auto">
            <a:xfrm>
              <a:off x="839" y="1276"/>
              <a:ext cx="1043" cy="0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ru-RU" sz="1504"/>
            </a:p>
          </p:txBody>
        </p:sp>
        <p:sp>
          <p:nvSpPr>
            <p:cNvPr id="15439" name="Freeform 98"/>
            <p:cNvSpPr>
              <a:spLocks/>
            </p:cNvSpPr>
            <p:nvPr/>
          </p:nvSpPr>
          <p:spPr bwMode="auto">
            <a:xfrm>
              <a:off x="721" y="1199"/>
              <a:ext cx="135" cy="154"/>
            </a:xfrm>
            <a:custGeom>
              <a:avLst/>
              <a:gdLst>
                <a:gd name="T0" fmla="*/ 2147483647 w 71"/>
                <a:gd name="T1" fmla="*/ 2147483647 h 81"/>
                <a:gd name="T2" fmla="*/ 2147483647 w 71"/>
                <a:gd name="T3" fmla="*/ 2147483647 h 81"/>
                <a:gd name="T4" fmla="*/ 0 w 71"/>
                <a:gd name="T5" fmla="*/ 0 h 81"/>
                <a:gd name="T6" fmla="*/ 0 60000 65536"/>
                <a:gd name="T7" fmla="*/ 0 60000 65536"/>
                <a:gd name="T8" fmla="*/ 0 60000 65536"/>
                <a:gd name="T9" fmla="*/ 0 w 71"/>
                <a:gd name="T10" fmla="*/ 0 h 81"/>
                <a:gd name="T11" fmla="*/ 71 w 71"/>
                <a:gd name="T12" fmla="*/ 81 h 8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1" h="81">
                  <a:moveTo>
                    <a:pt x="2" y="81"/>
                  </a:moveTo>
                  <a:lnTo>
                    <a:pt x="71" y="4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504"/>
            </a:p>
          </p:txBody>
        </p:sp>
      </p:grpSp>
      <p:sp>
        <p:nvSpPr>
          <p:cNvPr id="15371" name="Oval 99"/>
          <p:cNvSpPr>
            <a:spLocks noChangeAspect="1" noChangeArrowheads="1"/>
          </p:cNvSpPr>
          <p:nvPr/>
        </p:nvSpPr>
        <p:spPr bwMode="auto">
          <a:xfrm>
            <a:off x="6496750" y="6136385"/>
            <a:ext cx="226831" cy="241423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66FF"/>
            </a:solidFill>
            <a:round/>
            <a:headEnd/>
            <a:tailEnd/>
          </a:ln>
        </p:spPr>
        <p:txBody>
          <a:bodyPr wrap="none" lIns="76371" tIns="38184" rIns="76371" bIns="38184" anchor="ctr"/>
          <a:lstStyle/>
          <a:p>
            <a:pPr algn="ctr" defTabSz="876827"/>
            <a:r>
              <a:rPr lang="ru-RU" altLang="ru-RU" sz="836" b="1">
                <a:solidFill>
                  <a:srgbClr val="000000"/>
                </a:solidFill>
              </a:rPr>
              <a:t>15</a:t>
            </a:r>
          </a:p>
        </p:txBody>
      </p:sp>
      <p:sp>
        <p:nvSpPr>
          <p:cNvPr id="15372" name="Прямоугольник 113"/>
          <p:cNvSpPr>
            <a:spLocks noChangeArrowheads="1"/>
          </p:cNvSpPr>
          <p:nvPr/>
        </p:nvSpPr>
        <p:spPr bwMode="auto">
          <a:xfrm>
            <a:off x="6918577" y="6196078"/>
            <a:ext cx="1847813" cy="241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2023" tIns="56012" rIns="112023" bIns="56012">
            <a:spAutoFit/>
          </a:bodyPr>
          <a:lstStyle/>
          <a:p>
            <a:pPr defTabSz="1120906"/>
            <a:r>
              <a:rPr lang="ru-RU" altLang="ru-RU" sz="836">
                <a:solidFill>
                  <a:srgbClr val="000000"/>
                </a:solidFill>
                <a:latin typeface="Times New Roman" pitchFamily="18" charset="0"/>
              </a:rPr>
              <a:t>Направление ветра</a:t>
            </a:r>
          </a:p>
        </p:txBody>
      </p:sp>
      <p:sp>
        <p:nvSpPr>
          <p:cNvPr id="15373" name="Rectangle 8"/>
          <p:cNvSpPr>
            <a:spLocks noChangeArrowheads="1"/>
          </p:cNvSpPr>
          <p:nvPr/>
        </p:nvSpPr>
        <p:spPr bwMode="auto">
          <a:xfrm>
            <a:off x="5851530" y="1143817"/>
            <a:ext cx="1290441" cy="204040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</p:spPr>
        <p:txBody>
          <a:bodyPr wrap="none" lIns="49224" tIns="24611" rIns="49224" bIns="24611">
            <a:spAutoFit/>
          </a:bodyPr>
          <a:lstStyle/>
          <a:p>
            <a:pPr algn="just" defTabSz="408567" eaLnBrk="0" hangingPunct="0"/>
            <a:r>
              <a:rPr lang="ru-RU" altLang="ru-RU" sz="1003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Верх-Нейвинский ГО</a:t>
            </a:r>
          </a:p>
        </p:txBody>
      </p:sp>
      <p:sp>
        <p:nvSpPr>
          <p:cNvPr id="15374" name="Rectangle 8"/>
          <p:cNvSpPr>
            <a:spLocks noChangeArrowheads="1"/>
          </p:cNvSpPr>
          <p:nvPr/>
        </p:nvSpPr>
        <p:spPr bwMode="auto">
          <a:xfrm>
            <a:off x="5965031" y="1558836"/>
            <a:ext cx="1175025" cy="204040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</p:spPr>
        <p:txBody>
          <a:bodyPr wrap="none" lIns="49224" tIns="24611" rIns="49224" bIns="24611">
            <a:spAutoFit/>
          </a:bodyPr>
          <a:lstStyle/>
          <a:p>
            <a:pPr algn="just" defTabSz="408567" eaLnBrk="0" hangingPunct="0"/>
            <a:r>
              <a:rPr lang="ru-RU" altLang="ru-RU" sz="1003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п. Верх-Нейвинский</a:t>
            </a:r>
          </a:p>
        </p:txBody>
      </p:sp>
      <p:grpSp>
        <p:nvGrpSpPr>
          <p:cNvPr id="15375" name="Group 193"/>
          <p:cNvGrpSpPr>
            <a:grpSpLocks/>
          </p:cNvGrpSpPr>
          <p:nvPr/>
        </p:nvGrpSpPr>
        <p:grpSpPr bwMode="auto">
          <a:xfrm rot="4781384">
            <a:off x="4350047" y="3306582"/>
            <a:ext cx="602231" cy="600904"/>
            <a:chOff x="1123" y="1724"/>
            <a:chExt cx="236" cy="237"/>
          </a:xfrm>
        </p:grpSpPr>
        <p:sp>
          <p:nvSpPr>
            <p:cNvPr id="15420" name="Oval 121"/>
            <p:cNvSpPr>
              <a:spLocks noChangeArrowheads="1"/>
            </p:cNvSpPr>
            <p:nvPr/>
          </p:nvSpPr>
          <p:spPr bwMode="auto">
            <a:xfrm>
              <a:off x="1213" y="1814"/>
              <a:ext cx="61" cy="7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6381" tIns="38191" rIns="76381" bIns="38191" anchor="ctr"/>
            <a:lstStyle/>
            <a:p>
              <a:pPr defTabSz="762747"/>
              <a:endParaRPr lang="ru-RU" altLang="ru-RU" sz="1504">
                <a:solidFill>
                  <a:srgbClr val="000000"/>
                </a:solidFill>
              </a:endParaRPr>
            </a:p>
          </p:txBody>
        </p:sp>
        <p:grpSp>
          <p:nvGrpSpPr>
            <p:cNvPr id="15421" name="Group 122"/>
            <p:cNvGrpSpPr>
              <a:grpSpLocks/>
            </p:cNvGrpSpPr>
            <p:nvPr/>
          </p:nvGrpSpPr>
          <p:grpSpPr bwMode="auto">
            <a:xfrm>
              <a:off x="1115" y="1721"/>
              <a:ext cx="234" cy="235"/>
              <a:chOff x="3360" y="1440"/>
              <a:chExt cx="816" cy="758"/>
            </a:xfrm>
          </p:grpSpPr>
          <p:grpSp>
            <p:nvGrpSpPr>
              <p:cNvPr id="15422" name="Group 123"/>
              <p:cNvGrpSpPr>
                <a:grpSpLocks/>
              </p:cNvGrpSpPr>
              <p:nvPr/>
            </p:nvGrpSpPr>
            <p:grpSpPr bwMode="auto">
              <a:xfrm>
                <a:off x="3360" y="1440"/>
                <a:ext cx="143" cy="145"/>
                <a:chOff x="1104" y="671"/>
                <a:chExt cx="143" cy="145"/>
              </a:xfrm>
            </p:grpSpPr>
            <p:sp>
              <p:nvSpPr>
                <p:cNvPr id="15436" name="Arc 124"/>
                <p:cNvSpPr>
                  <a:spLocks/>
                </p:cNvSpPr>
                <p:nvPr/>
              </p:nvSpPr>
              <p:spPr bwMode="auto">
                <a:xfrm>
                  <a:off x="1104" y="671"/>
                  <a:ext cx="143" cy="145"/>
                </a:xfrm>
                <a:custGeom>
                  <a:avLst/>
                  <a:gdLst>
                    <a:gd name="T0" fmla="*/ 0 w 43200"/>
                    <a:gd name="T1" fmla="*/ 0 h 43200"/>
                    <a:gd name="T2" fmla="*/ 0 w 43200"/>
                    <a:gd name="T3" fmla="*/ 0 h 43200"/>
                    <a:gd name="T4" fmla="*/ 0 w 43200"/>
                    <a:gd name="T5" fmla="*/ 0 h 43200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43200"/>
                    <a:gd name="T11" fmla="*/ 43200 w 43200"/>
                    <a:gd name="T12" fmla="*/ 43200 h 432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43200" fill="none" extrusionOk="0">
                      <a:moveTo>
                        <a:pt x="27876" y="42268"/>
                      </a:moveTo>
                      <a:cubicBezTo>
                        <a:pt x="25841" y="42885"/>
                        <a:pt x="23726" y="43199"/>
                        <a:pt x="21600" y="43200"/>
                      </a:cubicBez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</a:path>
                    <a:path w="43200" h="43200" stroke="0" extrusionOk="0">
                      <a:moveTo>
                        <a:pt x="27876" y="42268"/>
                      </a:moveTo>
                      <a:cubicBezTo>
                        <a:pt x="25841" y="42885"/>
                        <a:pt x="23726" y="43199"/>
                        <a:pt x="21600" y="43200"/>
                      </a:cubicBez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  <a:lnTo>
                        <a:pt x="21600" y="21600"/>
                      </a:lnTo>
                      <a:lnTo>
                        <a:pt x="27876" y="42268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sz="1504"/>
                </a:p>
              </p:txBody>
            </p:sp>
            <p:sp>
              <p:nvSpPr>
                <p:cNvPr id="15437" name="AutoShape 125"/>
                <p:cNvSpPr>
                  <a:spLocks noChangeArrowheads="1"/>
                </p:cNvSpPr>
                <p:nvPr/>
              </p:nvSpPr>
              <p:spPr bwMode="auto">
                <a:xfrm>
                  <a:off x="1151" y="719"/>
                  <a:ext cx="48" cy="48"/>
                </a:xfrm>
                <a:prstGeom prst="flowChartConnector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76381" tIns="38191" rIns="76381" bIns="38191" anchor="ctr"/>
                <a:lstStyle/>
                <a:p>
                  <a:pPr defTabSz="762747"/>
                  <a:endParaRPr lang="ru-RU" altLang="ru-RU" sz="1504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5423" name="Group 126"/>
              <p:cNvGrpSpPr>
                <a:grpSpLocks/>
              </p:cNvGrpSpPr>
              <p:nvPr/>
            </p:nvGrpSpPr>
            <p:grpSpPr bwMode="auto">
              <a:xfrm rot="5400000">
                <a:off x="4032" y="1439"/>
                <a:ext cx="143" cy="145"/>
                <a:chOff x="1104" y="671"/>
                <a:chExt cx="143" cy="145"/>
              </a:xfrm>
            </p:grpSpPr>
            <p:sp>
              <p:nvSpPr>
                <p:cNvPr id="15434" name="Arc 127"/>
                <p:cNvSpPr>
                  <a:spLocks/>
                </p:cNvSpPr>
                <p:nvPr/>
              </p:nvSpPr>
              <p:spPr bwMode="auto">
                <a:xfrm>
                  <a:off x="1104" y="671"/>
                  <a:ext cx="143" cy="145"/>
                </a:xfrm>
                <a:custGeom>
                  <a:avLst/>
                  <a:gdLst>
                    <a:gd name="T0" fmla="*/ 0 w 43200"/>
                    <a:gd name="T1" fmla="*/ 0 h 43200"/>
                    <a:gd name="T2" fmla="*/ 0 w 43200"/>
                    <a:gd name="T3" fmla="*/ 0 h 43200"/>
                    <a:gd name="T4" fmla="*/ 0 w 43200"/>
                    <a:gd name="T5" fmla="*/ 0 h 43200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43200"/>
                    <a:gd name="T11" fmla="*/ 43200 w 43200"/>
                    <a:gd name="T12" fmla="*/ 43200 h 432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43200" fill="none" extrusionOk="0">
                      <a:moveTo>
                        <a:pt x="27876" y="42268"/>
                      </a:moveTo>
                      <a:cubicBezTo>
                        <a:pt x="25841" y="42885"/>
                        <a:pt x="23726" y="43199"/>
                        <a:pt x="21600" y="43200"/>
                      </a:cubicBez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</a:path>
                    <a:path w="43200" h="43200" stroke="0" extrusionOk="0">
                      <a:moveTo>
                        <a:pt x="27876" y="42268"/>
                      </a:moveTo>
                      <a:cubicBezTo>
                        <a:pt x="25841" y="42885"/>
                        <a:pt x="23726" y="43199"/>
                        <a:pt x="21600" y="43200"/>
                      </a:cubicBez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  <a:lnTo>
                        <a:pt x="21600" y="21600"/>
                      </a:lnTo>
                      <a:lnTo>
                        <a:pt x="27876" y="42268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ru-RU" sz="1504"/>
                </a:p>
              </p:txBody>
            </p:sp>
            <p:sp>
              <p:nvSpPr>
                <p:cNvPr id="15435" name="AutoShape 128"/>
                <p:cNvSpPr>
                  <a:spLocks noChangeArrowheads="1"/>
                </p:cNvSpPr>
                <p:nvPr/>
              </p:nvSpPr>
              <p:spPr bwMode="auto">
                <a:xfrm>
                  <a:off x="1151" y="719"/>
                  <a:ext cx="48" cy="48"/>
                </a:xfrm>
                <a:prstGeom prst="flowChartConnector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76381" tIns="38191" rIns="76381" bIns="38191" anchor="ctr"/>
                <a:lstStyle/>
                <a:p>
                  <a:pPr defTabSz="762747"/>
                  <a:endParaRPr lang="ru-RU" altLang="ru-RU" sz="1504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5424" name="Group 129"/>
              <p:cNvGrpSpPr>
                <a:grpSpLocks/>
              </p:cNvGrpSpPr>
              <p:nvPr/>
            </p:nvGrpSpPr>
            <p:grpSpPr bwMode="auto">
              <a:xfrm rot="10800000">
                <a:off x="4032" y="2053"/>
                <a:ext cx="143" cy="145"/>
                <a:chOff x="1104" y="671"/>
                <a:chExt cx="143" cy="145"/>
              </a:xfrm>
            </p:grpSpPr>
            <p:sp>
              <p:nvSpPr>
                <p:cNvPr id="15432" name="Arc 130"/>
                <p:cNvSpPr>
                  <a:spLocks/>
                </p:cNvSpPr>
                <p:nvPr/>
              </p:nvSpPr>
              <p:spPr bwMode="auto">
                <a:xfrm>
                  <a:off x="1104" y="671"/>
                  <a:ext cx="143" cy="145"/>
                </a:xfrm>
                <a:custGeom>
                  <a:avLst/>
                  <a:gdLst>
                    <a:gd name="T0" fmla="*/ 0 w 43200"/>
                    <a:gd name="T1" fmla="*/ 0 h 43200"/>
                    <a:gd name="T2" fmla="*/ 0 w 43200"/>
                    <a:gd name="T3" fmla="*/ 0 h 43200"/>
                    <a:gd name="T4" fmla="*/ 0 w 43200"/>
                    <a:gd name="T5" fmla="*/ 0 h 43200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43200"/>
                    <a:gd name="T11" fmla="*/ 43200 w 43200"/>
                    <a:gd name="T12" fmla="*/ 43200 h 432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43200" fill="none" extrusionOk="0">
                      <a:moveTo>
                        <a:pt x="27876" y="42268"/>
                      </a:moveTo>
                      <a:cubicBezTo>
                        <a:pt x="25841" y="42885"/>
                        <a:pt x="23726" y="43199"/>
                        <a:pt x="21600" y="43200"/>
                      </a:cubicBez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</a:path>
                    <a:path w="43200" h="43200" stroke="0" extrusionOk="0">
                      <a:moveTo>
                        <a:pt x="27876" y="42268"/>
                      </a:moveTo>
                      <a:cubicBezTo>
                        <a:pt x="25841" y="42885"/>
                        <a:pt x="23726" y="43199"/>
                        <a:pt x="21600" y="43200"/>
                      </a:cubicBez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  <a:lnTo>
                        <a:pt x="21600" y="21600"/>
                      </a:lnTo>
                      <a:lnTo>
                        <a:pt x="27876" y="42268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endParaRPr lang="ru-RU" sz="1504"/>
                </a:p>
              </p:txBody>
            </p:sp>
            <p:sp>
              <p:nvSpPr>
                <p:cNvPr id="15433" name="AutoShape 131"/>
                <p:cNvSpPr>
                  <a:spLocks noChangeArrowheads="1"/>
                </p:cNvSpPr>
                <p:nvPr/>
              </p:nvSpPr>
              <p:spPr bwMode="auto">
                <a:xfrm>
                  <a:off x="1151" y="719"/>
                  <a:ext cx="48" cy="48"/>
                </a:xfrm>
                <a:prstGeom prst="flowChartConnector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lIns="76381" tIns="38191" rIns="76381" bIns="38191" anchor="ctr"/>
                <a:lstStyle/>
                <a:p>
                  <a:pPr defTabSz="762747"/>
                  <a:endParaRPr lang="ru-RU" altLang="ru-RU" sz="1504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5425" name="Group 132"/>
              <p:cNvGrpSpPr>
                <a:grpSpLocks/>
              </p:cNvGrpSpPr>
              <p:nvPr/>
            </p:nvGrpSpPr>
            <p:grpSpPr bwMode="auto">
              <a:xfrm rot="-5400000">
                <a:off x="3372" y="2053"/>
                <a:ext cx="143" cy="145"/>
                <a:chOff x="1104" y="671"/>
                <a:chExt cx="143" cy="145"/>
              </a:xfrm>
            </p:grpSpPr>
            <p:sp>
              <p:nvSpPr>
                <p:cNvPr id="15430" name="Arc 133"/>
                <p:cNvSpPr>
                  <a:spLocks/>
                </p:cNvSpPr>
                <p:nvPr/>
              </p:nvSpPr>
              <p:spPr bwMode="auto">
                <a:xfrm>
                  <a:off x="1104" y="671"/>
                  <a:ext cx="143" cy="145"/>
                </a:xfrm>
                <a:custGeom>
                  <a:avLst/>
                  <a:gdLst>
                    <a:gd name="T0" fmla="*/ 0 w 43200"/>
                    <a:gd name="T1" fmla="*/ 0 h 43200"/>
                    <a:gd name="T2" fmla="*/ 0 w 43200"/>
                    <a:gd name="T3" fmla="*/ 0 h 43200"/>
                    <a:gd name="T4" fmla="*/ 0 w 43200"/>
                    <a:gd name="T5" fmla="*/ 0 h 43200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43200"/>
                    <a:gd name="T11" fmla="*/ 43200 w 43200"/>
                    <a:gd name="T12" fmla="*/ 43200 h 432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43200" fill="none" extrusionOk="0">
                      <a:moveTo>
                        <a:pt x="27876" y="42268"/>
                      </a:moveTo>
                      <a:cubicBezTo>
                        <a:pt x="25841" y="42885"/>
                        <a:pt x="23726" y="43199"/>
                        <a:pt x="21600" y="43200"/>
                      </a:cubicBez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</a:path>
                    <a:path w="43200" h="43200" stroke="0" extrusionOk="0">
                      <a:moveTo>
                        <a:pt x="27876" y="42268"/>
                      </a:moveTo>
                      <a:cubicBezTo>
                        <a:pt x="25841" y="42885"/>
                        <a:pt x="23726" y="43199"/>
                        <a:pt x="21600" y="43200"/>
                      </a:cubicBez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  <a:lnTo>
                        <a:pt x="21600" y="21600"/>
                      </a:lnTo>
                      <a:lnTo>
                        <a:pt x="27876" y="42268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ru-RU" sz="1504"/>
                </a:p>
              </p:txBody>
            </p:sp>
            <p:sp>
              <p:nvSpPr>
                <p:cNvPr id="15431" name="AutoShape 134"/>
                <p:cNvSpPr>
                  <a:spLocks noChangeArrowheads="1"/>
                </p:cNvSpPr>
                <p:nvPr/>
              </p:nvSpPr>
              <p:spPr bwMode="auto">
                <a:xfrm>
                  <a:off x="1151" y="719"/>
                  <a:ext cx="48" cy="48"/>
                </a:xfrm>
                <a:prstGeom prst="flowChartConnector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lIns="76381" tIns="38191" rIns="76381" bIns="38191" anchor="ctr"/>
                <a:lstStyle/>
                <a:p>
                  <a:pPr defTabSz="762747"/>
                  <a:endParaRPr lang="ru-RU" altLang="ru-RU" sz="1504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5426" name="Line 135"/>
              <p:cNvSpPr>
                <a:spLocks noChangeShapeType="1"/>
              </p:cNvSpPr>
              <p:nvPr/>
            </p:nvSpPr>
            <p:spPr bwMode="auto">
              <a:xfrm>
                <a:off x="3504" y="2112"/>
                <a:ext cx="528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sz="1504"/>
              </a:p>
            </p:txBody>
          </p:sp>
          <p:sp>
            <p:nvSpPr>
              <p:cNvPr id="15427" name="Line 136"/>
              <p:cNvSpPr>
                <a:spLocks noChangeShapeType="1"/>
              </p:cNvSpPr>
              <p:nvPr/>
            </p:nvSpPr>
            <p:spPr bwMode="auto">
              <a:xfrm>
                <a:off x="3456" y="1584"/>
                <a:ext cx="0" cy="48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sz="1504"/>
              </a:p>
            </p:txBody>
          </p:sp>
          <p:sp>
            <p:nvSpPr>
              <p:cNvPr id="15428" name="Line 137"/>
              <p:cNvSpPr>
                <a:spLocks noChangeShapeType="1"/>
              </p:cNvSpPr>
              <p:nvPr/>
            </p:nvSpPr>
            <p:spPr bwMode="auto">
              <a:xfrm>
                <a:off x="3504" y="1525"/>
                <a:ext cx="528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sz="1504"/>
              </a:p>
            </p:txBody>
          </p:sp>
          <p:sp>
            <p:nvSpPr>
              <p:cNvPr id="15429" name="Line 138"/>
              <p:cNvSpPr>
                <a:spLocks noChangeShapeType="1"/>
              </p:cNvSpPr>
              <p:nvPr/>
            </p:nvSpPr>
            <p:spPr bwMode="auto">
              <a:xfrm>
                <a:off x="4091" y="1584"/>
                <a:ext cx="0" cy="48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sz="1504"/>
              </a:p>
            </p:txBody>
          </p:sp>
        </p:grpSp>
      </p:grpSp>
      <p:sp>
        <p:nvSpPr>
          <p:cNvPr id="15376" name="Rectangle 93"/>
          <p:cNvSpPr>
            <a:spLocks noChangeArrowheads="1"/>
          </p:cNvSpPr>
          <p:nvPr/>
        </p:nvSpPr>
        <p:spPr bwMode="auto">
          <a:xfrm>
            <a:off x="1885840" y="5577930"/>
            <a:ext cx="339584" cy="240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6379" tIns="38190" rIns="76379" bIns="38190" anchor="ctr"/>
          <a:lstStyle/>
          <a:p>
            <a:pPr algn="ctr" defTabSz="762747"/>
            <a:endParaRPr lang="ru-RU" altLang="ru-RU" sz="117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5378" name="Group 337"/>
          <p:cNvGrpSpPr>
            <a:grpSpLocks/>
          </p:cNvGrpSpPr>
          <p:nvPr/>
        </p:nvGrpSpPr>
        <p:grpSpPr bwMode="auto">
          <a:xfrm>
            <a:off x="8286383" y="2026674"/>
            <a:ext cx="378052" cy="380705"/>
            <a:chOff x="2256" y="3696"/>
            <a:chExt cx="315" cy="282"/>
          </a:xfrm>
        </p:grpSpPr>
        <p:sp>
          <p:nvSpPr>
            <p:cNvPr id="15412" name="Rectangle 63"/>
            <p:cNvSpPr>
              <a:spLocks noChangeArrowheads="1"/>
            </p:cNvSpPr>
            <p:nvPr/>
          </p:nvSpPr>
          <p:spPr bwMode="auto">
            <a:xfrm>
              <a:off x="2256" y="3792"/>
              <a:ext cx="315" cy="186"/>
            </a:xfrm>
            <a:prstGeom prst="rect">
              <a:avLst/>
            </a:prstGeom>
            <a:solidFill>
              <a:srgbClr val="FFCCCC"/>
            </a:solidFill>
            <a:ln w="25400">
              <a:noFill/>
              <a:miter lim="800000"/>
              <a:headEnd/>
              <a:tailEnd/>
            </a:ln>
          </p:spPr>
          <p:txBody>
            <a:bodyPr lIns="14620" tIns="14620" rIns="14620" bIns="14620" anchor="ctr"/>
            <a:lstStyle/>
            <a:p>
              <a:pPr algn="ctr" defTabSz="1066518"/>
              <a:endParaRPr lang="ru-RU" altLang="ru-RU" sz="836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defTabSz="1066518"/>
              <a:r>
                <a:rPr lang="ru-RU" altLang="ru-RU" sz="836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ГП</a:t>
              </a:r>
            </a:p>
            <a:p>
              <a:pPr algn="ctr" defTabSz="1066518"/>
              <a:endParaRPr lang="ru-RU" altLang="ru-RU" sz="836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5413" name="Group 65"/>
            <p:cNvGrpSpPr>
              <a:grpSpLocks/>
            </p:cNvGrpSpPr>
            <p:nvPr/>
          </p:nvGrpSpPr>
          <p:grpSpPr bwMode="auto">
            <a:xfrm>
              <a:off x="2260" y="3696"/>
              <a:ext cx="281" cy="253"/>
              <a:chOff x="0" y="1"/>
              <a:chExt cx="20000" cy="19999"/>
            </a:xfrm>
          </p:grpSpPr>
          <p:sp>
            <p:nvSpPr>
              <p:cNvPr id="15414" name="Rectangle 66"/>
              <p:cNvSpPr>
                <a:spLocks noChangeArrowheads="1"/>
              </p:cNvSpPr>
              <p:nvPr/>
            </p:nvSpPr>
            <p:spPr bwMode="auto">
              <a:xfrm>
                <a:off x="0" y="7756"/>
                <a:ext cx="20000" cy="12244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105582" tIns="52851" rIns="105582" bIns="52851"/>
              <a:lstStyle/>
              <a:p>
                <a:pPr defTabSz="1069171"/>
                <a:endParaRPr lang="ru-RU" altLang="ru-RU" sz="2089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415" name="Line 67"/>
              <p:cNvSpPr>
                <a:spLocks noChangeShapeType="1"/>
              </p:cNvSpPr>
              <p:nvPr/>
            </p:nvSpPr>
            <p:spPr bwMode="auto">
              <a:xfrm flipV="1">
                <a:off x="161" y="1"/>
                <a:ext cx="10170" cy="7779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 sz="1504"/>
              </a:p>
            </p:txBody>
          </p:sp>
          <p:sp>
            <p:nvSpPr>
              <p:cNvPr id="15416" name="Line 68"/>
              <p:cNvSpPr>
                <a:spLocks noChangeShapeType="1"/>
              </p:cNvSpPr>
              <p:nvPr/>
            </p:nvSpPr>
            <p:spPr bwMode="auto">
              <a:xfrm>
                <a:off x="10475" y="1"/>
                <a:ext cx="9364" cy="7309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 sz="1504"/>
              </a:p>
            </p:txBody>
          </p:sp>
          <p:grpSp>
            <p:nvGrpSpPr>
              <p:cNvPr id="15417" name="Group 69"/>
              <p:cNvGrpSpPr>
                <a:grpSpLocks/>
              </p:cNvGrpSpPr>
              <p:nvPr/>
            </p:nvGrpSpPr>
            <p:grpSpPr bwMode="auto">
              <a:xfrm>
                <a:off x="8961" y="3009"/>
                <a:ext cx="2336" cy="3408"/>
                <a:chOff x="-1" y="0"/>
                <a:chExt cx="20002" cy="20000"/>
              </a:xfrm>
            </p:grpSpPr>
            <p:sp>
              <p:nvSpPr>
                <p:cNvPr id="15418" name="Line 70"/>
                <p:cNvSpPr>
                  <a:spLocks noChangeShapeType="1"/>
                </p:cNvSpPr>
                <p:nvPr/>
              </p:nvSpPr>
              <p:spPr bwMode="auto">
                <a:xfrm>
                  <a:off x="9649" y="0"/>
                  <a:ext cx="137" cy="2000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ru-RU" sz="1504"/>
                </a:p>
              </p:txBody>
            </p:sp>
            <p:sp>
              <p:nvSpPr>
                <p:cNvPr id="15419" name="Line 71"/>
                <p:cNvSpPr>
                  <a:spLocks noChangeShapeType="1"/>
                </p:cNvSpPr>
                <p:nvPr/>
              </p:nvSpPr>
              <p:spPr bwMode="auto">
                <a:xfrm>
                  <a:off x="-1" y="11585"/>
                  <a:ext cx="20002" cy="14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ru-RU" sz="1504"/>
                </a:p>
              </p:txBody>
            </p:sp>
          </p:grpSp>
        </p:grpSp>
      </p:grpSp>
      <p:grpSp>
        <p:nvGrpSpPr>
          <p:cNvPr id="15379" name="Group 182"/>
          <p:cNvGrpSpPr>
            <a:grpSpLocks/>
          </p:cNvGrpSpPr>
          <p:nvPr/>
        </p:nvGrpSpPr>
        <p:grpSpPr bwMode="auto">
          <a:xfrm>
            <a:off x="7481018" y="1008934"/>
            <a:ext cx="421827" cy="360808"/>
            <a:chOff x="-1123" y="3744"/>
            <a:chExt cx="432" cy="336"/>
          </a:xfrm>
        </p:grpSpPr>
        <p:grpSp>
          <p:nvGrpSpPr>
            <p:cNvPr id="15405" name="Group 5"/>
            <p:cNvGrpSpPr>
              <a:grpSpLocks/>
            </p:cNvGrpSpPr>
            <p:nvPr/>
          </p:nvGrpSpPr>
          <p:grpSpPr bwMode="auto">
            <a:xfrm>
              <a:off x="-1112" y="3744"/>
              <a:ext cx="419" cy="336"/>
              <a:chOff x="3168" y="192"/>
              <a:chExt cx="528" cy="672"/>
            </a:xfrm>
          </p:grpSpPr>
          <p:sp>
            <p:nvSpPr>
              <p:cNvPr id="15408" name="Line 6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sz="1504"/>
              </a:p>
            </p:txBody>
          </p:sp>
          <p:sp>
            <p:nvSpPr>
              <p:cNvPr id="15409" name="Line 7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sz="1504"/>
              </a:p>
            </p:txBody>
          </p:sp>
          <p:sp>
            <p:nvSpPr>
              <p:cNvPr id="15410" name="Line 8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sz="1504"/>
              </a:p>
            </p:txBody>
          </p:sp>
          <p:sp>
            <p:nvSpPr>
              <p:cNvPr id="15411" name="Line 9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sz="1504"/>
              </a:p>
            </p:txBody>
          </p:sp>
        </p:grpSp>
        <p:sp>
          <p:nvSpPr>
            <p:cNvPr id="15406" name="Freeform 188"/>
            <p:cNvSpPr>
              <a:spLocks/>
            </p:cNvSpPr>
            <p:nvPr/>
          </p:nvSpPr>
          <p:spPr bwMode="auto">
            <a:xfrm>
              <a:off x="-1104" y="3744"/>
              <a:ext cx="408" cy="192"/>
            </a:xfrm>
            <a:custGeom>
              <a:avLst/>
              <a:gdLst>
                <a:gd name="T0" fmla="*/ 0 w 408"/>
                <a:gd name="T1" fmla="*/ 192 h 192"/>
                <a:gd name="T2" fmla="*/ 0 w 408"/>
                <a:gd name="T3" fmla="*/ 0 h 192"/>
                <a:gd name="T4" fmla="*/ 408 w 408"/>
                <a:gd name="T5" fmla="*/ 48 h 192"/>
                <a:gd name="T6" fmla="*/ 408 w 408"/>
                <a:gd name="T7" fmla="*/ 139 h 192"/>
                <a:gd name="T8" fmla="*/ 0 w 408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8"/>
                <a:gd name="T16" fmla="*/ 0 h 192"/>
                <a:gd name="T17" fmla="*/ 408 w 408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8" h="192">
                  <a:moveTo>
                    <a:pt x="0" y="192"/>
                  </a:moveTo>
                  <a:lnTo>
                    <a:pt x="0" y="0"/>
                  </a:lnTo>
                  <a:lnTo>
                    <a:pt x="408" y="48"/>
                  </a:lnTo>
                  <a:lnTo>
                    <a:pt x="408" y="139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504"/>
            </a:p>
          </p:txBody>
        </p:sp>
        <p:sp>
          <p:nvSpPr>
            <p:cNvPr id="15407" name="Text Box 11"/>
            <p:cNvSpPr txBox="1">
              <a:spLocks noChangeArrowheads="1"/>
            </p:cNvSpPr>
            <p:nvPr/>
          </p:nvSpPr>
          <p:spPr bwMode="auto">
            <a:xfrm>
              <a:off x="-1123" y="3754"/>
              <a:ext cx="432" cy="149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lIns="82565" tIns="41280" rIns="82565" bIns="41280">
              <a:spAutoFit/>
            </a:bodyPr>
            <a:lstStyle/>
            <a:p>
              <a:pPr defTabSz="1240292"/>
              <a:r>
                <a:rPr lang="ru-RU" altLang="ru-RU" sz="501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46ПЧ  </a:t>
              </a:r>
            </a:p>
          </p:txBody>
        </p:sp>
      </p:grpSp>
      <p:grpSp>
        <p:nvGrpSpPr>
          <p:cNvPr id="15382" name="Group 337"/>
          <p:cNvGrpSpPr>
            <a:grpSpLocks/>
          </p:cNvGrpSpPr>
          <p:nvPr/>
        </p:nvGrpSpPr>
        <p:grpSpPr bwMode="auto">
          <a:xfrm>
            <a:off x="6377366" y="5654866"/>
            <a:ext cx="378052" cy="380705"/>
            <a:chOff x="2256" y="3696"/>
            <a:chExt cx="315" cy="282"/>
          </a:xfrm>
        </p:grpSpPr>
        <p:sp>
          <p:nvSpPr>
            <p:cNvPr id="15390" name="Rectangle 63"/>
            <p:cNvSpPr>
              <a:spLocks noChangeArrowheads="1"/>
            </p:cNvSpPr>
            <p:nvPr/>
          </p:nvSpPr>
          <p:spPr bwMode="auto">
            <a:xfrm>
              <a:off x="2256" y="3792"/>
              <a:ext cx="315" cy="186"/>
            </a:xfrm>
            <a:prstGeom prst="rect">
              <a:avLst/>
            </a:prstGeom>
            <a:solidFill>
              <a:srgbClr val="FFCCCC"/>
            </a:solidFill>
            <a:ln w="25400">
              <a:noFill/>
              <a:miter lim="800000"/>
              <a:headEnd/>
              <a:tailEnd/>
            </a:ln>
          </p:spPr>
          <p:txBody>
            <a:bodyPr lIns="14620" tIns="14620" rIns="14620" bIns="14620" anchor="ctr"/>
            <a:lstStyle/>
            <a:p>
              <a:pPr algn="ctr" defTabSz="1066518"/>
              <a:endParaRPr lang="ru-RU" altLang="ru-RU" sz="836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defTabSz="1066518"/>
              <a:r>
                <a:rPr lang="ru-RU" altLang="ru-RU" sz="836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ГП</a:t>
              </a:r>
            </a:p>
            <a:p>
              <a:pPr algn="ctr" defTabSz="1066518"/>
              <a:endParaRPr lang="ru-RU" altLang="ru-RU" sz="836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5391" name="Group 65"/>
            <p:cNvGrpSpPr>
              <a:grpSpLocks/>
            </p:cNvGrpSpPr>
            <p:nvPr/>
          </p:nvGrpSpPr>
          <p:grpSpPr bwMode="auto">
            <a:xfrm>
              <a:off x="2260" y="3696"/>
              <a:ext cx="281" cy="253"/>
              <a:chOff x="0" y="1"/>
              <a:chExt cx="20000" cy="19999"/>
            </a:xfrm>
          </p:grpSpPr>
          <p:sp>
            <p:nvSpPr>
              <p:cNvPr id="15392" name="Rectangle 66"/>
              <p:cNvSpPr>
                <a:spLocks noChangeArrowheads="1"/>
              </p:cNvSpPr>
              <p:nvPr/>
            </p:nvSpPr>
            <p:spPr bwMode="auto">
              <a:xfrm>
                <a:off x="0" y="7756"/>
                <a:ext cx="20000" cy="12244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105582" tIns="52851" rIns="105582" bIns="52851"/>
              <a:lstStyle/>
              <a:p>
                <a:pPr defTabSz="1069171"/>
                <a:endParaRPr lang="ru-RU" altLang="ru-RU" sz="2089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393" name="Line 67"/>
              <p:cNvSpPr>
                <a:spLocks noChangeShapeType="1"/>
              </p:cNvSpPr>
              <p:nvPr/>
            </p:nvSpPr>
            <p:spPr bwMode="auto">
              <a:xfrm flipV="1">
                <a:off x="161" y="1"/>
                <a:ext cx="10170" cy="7779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 sz="1504"/>
              </a:p>
            </p:txBody>
          </p:sp>
          <p:sp>
            <p:nvSpPr>
              <p:cNvPr id="15394" name="Line 68"/>
              <p:cNvSpPr>
                <a:spLocks noChangeShapeType="1"/>
              </p:cNvSpPr>
              <p:nvPr/>
            </p:nvSpPr>
            <p:spPr bwMode="auto">
              <a:xfrm>
                <a:off x="10475" y="1"/>
                <a:ext cx="9364" cy="7309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 sz="1504"/>
              </a:p>
            </p:txBody>
          </p:sp>
          <p:grpSp>
            <p:nvGrpSpPr>
              <p:cNvPr id="15395" name="Group 69"/>
              <p:cNvGrpSpPr>
                <a:grpSpLocks/>
              </p:cNvGrpSpPr>
              <p:nvPr/>
            </p:nvGrpSpPr>
            <p:grpSpPr bwMode="auto">
              <a:xfrm>
                <a:off x="8961" y="3009"/>
                <a:ext cx="2336" cy="3408"/>
                <a:chOff x="-1" y="0"/>
                <a:chExt cx="20002" cy="20000"/>
              </a:xfrm>
            </p:grpSpPr>
            <p:sp>
              <p:nvSpPr>
                <p:cNvPr id="15396" name="Line 70"/>
                <p:cNvSpPr>
                  <a:spLocks noChangeShapeType="1"/>
                </p:cNvSpPr>
                <p:nvPr/>
              </p:nvSpPr>
              <p:spPr bwMode="auto">
                <a:xfrm>
                  <a:off x="9649" y="0"/>
                  <a:ext cx="137" cy="2000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ru-RU" sz="1504"/>
                </a:p>
              </p:txBody>
            </p:sp>
            <p:sp>
              <p:nvSpPr>
                <p:cNvPr id="15397" name="Line 71"/>
                <p:cNvSpPr>
                  <a:spLocks noChangeShapeType="1"/>
                </p:cNvSpPr>
                <p:nvPr/>
              </p:nvSpPr>
              <p:spPr bwMode="auto">
                <a:xfrm>
                  <a:off x="-1" y="11585"/>
                  <a:ext cx="20002" cy="14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ru-RU" sz="1504"/>
                </a:p>
              </p:txBody>
            </p:sp>
          </p:grpSp>
        </p:grpSp>
      </p:grpSp>
      <p:sp>
        <p:nvSpPr>
          <p:cNvPr id="98" name="Прямоугольник 97"/>
          <p:cNvSpPr/>
          <p:nvPr/>
        </p:nvSpPr>
        <p:spPr bwMode="auto">
          <a:xfrm>
            <a:off x="6918577" y="5896289"/>
            <a:ext cx="1022730" cy="180404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884786">
              <a:defRPr/>
            </a:pPr>
            <a:r>
              <a:rPr lang="ru-RU" sz="668" dirty="0">
                <a:latin typeface="Arial" pitchFamily="34" charset="0"/>
              </a:rPr>
              <a:t>Городская больница</a:t>
            </a:r>
          </a:p>
        </p:txBody>
      </p:sp>
      <p:cxnSp>
        <p:nvCxnSpPr>
          <p:cNvPr id="15385" name="Прямая со стрелкой 104"/>
          <p:cNvCxnSpPr>
            <a:cxnSpLocks noChangeShapeType="1"/>
            <a:endCxn id="15420" idx="5"/>
          </p:cNvCxnSpPr>
          <p:nvPr/>
        </p:nvCxnSpPr>
        <p:spPr bwMode="auto">
          <a:xfrm flipH="1">
            <a:off x="4584204" y="1215110"/>
            <a:ext cx="331225" cy="246652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5386" name="Прямая со стрелкой 108"/>
          <p:cNvCxnSpPr>
            <a:cxnSpLocks noChangeShapeType="1"/>
            <a:stCxn id="15420" idx="5"/>
          </p:cNvCxnSpPr>
          <p:nvPr/>
        </p:nvCxnSpPr>
        <p:spPr bwMode="auto">
          <a:xfrm flipV="1">
            <a:off x="4584203" y="1180747"/>
            <a:ext cx="3107728" cy="2500891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15387" name="Text Box 181"/>
          <p:cNvSpPr txBox="1">
            <a:spLocks noChangeArrowheads="1"/>
          </p:cNvSpPr>
          <p:nvPr/>
        </p:nvSpPr>
        <p:spPr bwMode="auto">
          <a:xfrm>
            <a:off x="6582229" y="2801302"/>
            <a:ext cx="244005" cy="15504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51766" tIns="25879" rIns="51766" bIns="25879">
            <a:spAutoFit/>
          </a:bodyPr>
          <a:lstStyle/>
          <a:p>
            <a:pPr algn="just" defTabSz="517341" eaLnBrk="0" hangingPunct="0"/>
            <a:r>
              <a:rPr lang="ru-RU" altLang="ru-RU" sz="668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1км</a:t>
            </a:r>
            <a:endParaRPr lang="ru-RU" altLang="ru-RU" sz="142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89" name="Text Box 181"/>
          <p:cNvSpPr txBox="1">
            <a:spLocks noChangeArrowheads="1"/>
          </p:cNvSpPr>
          <p:nvPr/>
        </p:nvSpPr>
        <p:spPr bwMode="auto">
          <a:xfrm>
            <a:off x="6428247" y="2011488"/>
            <a:ext cx="308125" cy="15504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51766" tIns="25879" rIns="51766" bIns="25879">
            <a:spAutoFit/>
          </a:bodyPr>
          <a:lstStyle/>
          <a:p>
            <a:pPr algn="just" defTabSz="517341" eaLnBrk="0" hangingPunct="0"/>
            <a:r>
              <a:rPr lang="ru-RU" altLang="ru-RU" sz="668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30 км</a:t>
            </a:r>
            <a:endParaRPr lang="ru-RU" altLang="ru-RU" sz="142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363" name="Group 97"/>
          <p:cNvGrpSpPr>
            <a:grpSpLocks/>
          </p:cNvGrpSpPr>
          <p:nvPr/>
        </p:nvGrpSpPr>
        <p:grpSpPr bwMode="auto">
          <a:xfrm>
            <a:off x="7941308" y="1049461"/>
            <a:ext cx="721615" cy="713656"/>
            <a:chOff x="5878" y="906"/>
            <a:chExt cx="545" cy="537"/>
          </a:xfrm>
        </p:grpSpPr>
        <p:sp>
          <p:nvSpPr>
            <p:cNvPr id="15442" name="Freeform 98"/>
            <p:cNvSpPr>
              <a:spLocks/>
            </p:cNvSpPr>
            <p:nvPr/>
          </p:nvSpPr>
          <p:spPr bwMode="auto">
            <a:xfrm>
              <a:off x="5971" y="994"/>
              <a:ext cx="366" cy="334"/>
            </a:xfrm>
            <a:custGeom>
              <a:avLst/>
              <a:gdLst>
                <a:gd name="T0" fmla="*/ 0 w 1488"/>
                <a:gd name="T1" fmla="*/ 0 h 1489"/>
                <a:gd name="T2" fmla="*/ 0 w 1488"/>
                <a:gd name="T3" fmla="*/ 0 h 1489"/>
                <a:gd name="T4" fmla="*/ 0 w 1488"/>
                <a:gd name="T5" fmla="*/ 0 h 1489"/>
                <a:gd name="T6" fmla="*/ 0 w 1488"/>
                <a:gd name="T7" fmla="*/ 0 h 1489"/>
                <a:gd name="T8" fmla="*/ 0 w 1488"/>
                <a:gd name="T9" fmla="*/ 0 h 1489"/>
                <a:gd name="T10" fmla="*/ 0 w 1488"/>
                <a:gd name="T11" fmla="*/ 0 h 1489"/>
                <a:gd name="T12" fmla="*/ 0 w 1488"/>
                <a:gd name="T13" fmla="*/ 0 h 1489"/>
                <a:gd name="T14" fmla="*/ 0 w 1488"/>
                <a:gd name="T15" fmla="*/ 0 h 1489"/>
                <a:gd name="T16" fmla="*/ 0 w 1488"/>
                <a:gd name="T17" fmla="*/ 0 h 1489"/>
                <a:gd name="T18" fmla="*/ 0 w 1488"/>
                <a:gd name="T19" fmla="*/ 0 h 1489"/>
                <a:gd name="T20" fmla="*/ 0 w 1488"/>
                <a:gd name="T21" fmla="*/ 0 h 1489"/>
                <a:gd name="T22" fmla="*/ 0 w 1488"/>
                <a:gd name="T23" fmla="*/ 0 h 1489"/>
                <a:gd name="T24" fmla="*/ 0 w 1488"/>
                <a:gd name="T25" fmla="*/ 0 h 1489"/>
                <a:gd name="T26" fmla="*/ 0 w 1488"/>
                <a:gd name="T27" fmla="*/ 0 h 1489"/>
                <a:gd name="T28" fmla="*/ 0 w 1488"/>
                <a:gd name="T29" fmla="*/ 0 h 1489"/>
                <a:gd name="T30" fmla="*/ 0 w 1488"/>
                <a:gd name="T31" fmla="*/ 0 h 1489"/>
                <a:gd name="T32" fmla="*/ 0 w 1488"/>
                <a:gd name="T33" fmla="*/ 0 h 148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88"/>
                <a:gd name="T52" fmla="*/ 0 h 1489"/>
                <a:gd name="T53" fmla="*/ 1488 w 1488"/>
                <a:gd name="T54" fmla="*/ 1489 h 148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88" h="1489">
                  <a:moveTo>
                    <a:pt x="0" y="744"/>
                  </a:moveTo>
                  <a:lnTo>
                    <a:pt x="492" y="618"/>
                  </a:lnTo>
                  <a:lnTo>
                    <a:pt x="372" y="372"/>
                  </a:lnTo>
                  <a:lnTo>
                    <a:pt x="618" y="492"/>
                  </a:lnTo>
                  <a:lnTo>
                    <a:pt x="744" y="0"/>
                  </a:lnTo>
                  <a:lnTo>
                    <a:pt x="870" y="492"/>
                  </a:lnTo>
                  <a:lnTo>
                    <a:pt x="1116" y="372"/>
                  </a:lnTo>
                  <a:lnTo>
                    <a:pt x="990" y="618"/>
                  </a:lnTo>
                  <a:lnTo>
                    <a:pt x="1488" y="744"/>
                  </a:lnTo>
                  <a:lnTo>
                    <a:pt x="990" y="870"/>
                  </a:lnTo>
                  <a:lnTo>
                    <a:pt x="1116" y="1116"/>
                  </a:lnTo>
                  <a:lnTo>
                    <a:pt x="870" y="990"/>
                  </a:lnTo>
                  <a:lnTo>
                    <a:pt x="744" y="1489"/>
                  </a:lnTo>
                  <a:lnTo>
                    <a:pt x="618" y="990"/>
                  </a:lnTo>
                  <a:lnTo>
                    <a:pt x="372" y="1116"/>
                  </a:lnTo>
                  <a:lnTo>
                    <a:pt x="492" y="870"/>
                  </a:lnTo>
                  <a:lnTo>
                    <a:pt x="0" y="744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 sz="1504"/>
            </a:p>
          </p:txBody>
        </p:sp>
        <p:sp>
          <p:nvSpPr>
            <p:cNvPr id="15443" name="Freeform 99"/>
            <p:cNvSpPr>
              <a:spLocks/>
            </p:cNvSpPr>
            <p:nvPr/>
          </p:nvSpPr>
          <p:spPr bwMode="auto">
            <a:xfrm>
              <a:off x="6154" y="994"/>
              <a:ext cx="31" cy="167"/>
            </a:xfrm>
            <a:custGeom>
              <a:avLst/>
              <a:gdLst>
                <a:gd name="T0" fmla="*/ 0 w 126"/>
                <a:gd name="T1" fmla="*/ 0 h 744"/>
                <a:gd name="T2" fmla="*/ 0 w 126"/>
                <a:gd name="T3" fmla="*/ 0 h 744"/>
                <a:gd name="T4" fmla="*/ 0 w 126"/>
                <a:gd name="T5" fmla="*/ 0 h 744"/>
                <a:gd name="T6" fmla="*/ 0 w 126"/>
                <a:gd name="T7" fmla="*/ 0 h 7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6"/>
                <a:gd name="T13" fmla="*/ 0 h 744"/>
                <a:gd name="T14" fmla="*/ 126 w 126"/>
                <a:gd name="T15" fmla="*/ 744 h 7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6" h="744">
                  <a:moveTo>
                    <a:pt x="0" y="0"/>
                  </a:moveTo>
                  <a:lnTo>
                    <a:pt x="0" y="744"/>
                  </a:lnTo>
                  <a:lnTo>
                    <a:pt x="126" y="4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 sz="1504"/>
            </a:p>
          </p:txBody>
        </p:sp>
        <p:sp>
          <p:nvSpPr>
            <p:cNvPr id="15444" name="Freeform 100"/>
            <p:cNvSpPr>
              <a:spLocks/>
            </p:cNvSpPr>
            <p:nvPr/>
          </p:nvSpPr>
          <p:spPr bwMode="auto">
            <a:xfrm>
              <a:off x="6154" y="1161"/>
              <a:ext cx="183" cy="28"/>
            </a:xfrm>
            <a:custGeom>
              <a:avLst/>
              <a:gdLst>
                <a:gd name="T0" fmla="*/ 0 w 744"/>
                <a:gd name="T1" fmla="*/ 0 h 126"/>
                <a:gd name="T2" fmla="*/ 0 w 744"/>
                <a:gd name="T3" fmla="*/ 0 h 126"/>
                <a:gd name="T4" fmla="*/ 0 w 744"/>
                <a:gd name="T5" fmla="*/ 0 h 126"/>
                <a:gd name="T6" fmla="*/ 0 w 744"/>
                <a:gd name="T7" fmla="*/ 0 h 12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44"/>
                <a:gd name="T13" fmla="*/ 0 h 126"/>
                <a:gd name="T14" fmla="*/ 744 w 744"/>
                <a:gd name="T15" fmla="*/ 126 h 1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44" h="126">
                  <a:moveTo>
                    <a:pt x="0" y="0"/>
                  </a:moveTo>
                  <a:lnTo>
                    <a:pt x="744" y="0"/>
                  </a:lnTo>
                  <a:lnTo>
                    <a:pt x="246" y="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 sz="1504"/>
            </a:p>
          </p:txBody>
        </p:sp>
        <p:sp>
          <p:nvSpPr>
            <p:cNvPr id="15445" name="Freeform 101"/>
            <p:cNvSpPr>
              <a:spLocks/>
            </p:cNvSpPr>
            <p:nvPr/>
          </p:nvSpPr>
          <p:spPr bwMode="auto">
            <a:xfrm>
              <a:off x="6123" y="1161"/>
              <a:ext cx="31" cy="167"/>
            </a:xfrm>
            <a:custGeom>
              <a:avLst/>
              <a:gdLst>
                <a:gd name="T0" fmla="*/ 0 w 126"/>
                <a:gd name="T1" fmla="*/ 0 h 745"/>
                <a:gd name="T2" fmla="*/ 0 w 126"/>
                <a:gd name="T3" fmla="*/ 0 h 745"/>
                <a:gd name="T4" fmla="*/ 0 w 126"/>
                <a:gd name="T5" fmla="*/ 0 h 745"/>
                <a:gd name="T6" fmla="*/ 0 w 126"/>
                <a:gd name="T7" fmla="*/ 0 h 7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6"/>
                <a:gd name="T13" fmla="*/ 0 h 745"/>
                <a:gd name="T14" fmla="*/ 126 w 126"/>
                <a:gd name="T15" fmla="*/ 745 h 7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6" h="745">
                  <a:moveTo>
                    <a:pt x="126" y="0"/>
                  </a:moveTo>
                  <a:lnTo>
                    <a:pt x="126" y="745"/>
                  </a:lnTo>
                  <a:lnTo>
                    <a:pt x="0" y="246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 sz="1504"/>
            </a:p>
          </p:txBody>
        </p:sp>
        <p:sp>
          <p:nvSpPr>
            <p:cNvPr id="15446" name="Freeform 102"/>
            <p:cNvSpPr>
              <a:spLocks/>
            </p:cNvSpPr>
            <p:nvPr/>
          </p:nvSpPr>
          <p:spPr bwMode="auto">
            <a:xfrm>
              <a:off x="5971" y="1133"/>
              <a:ext cx="183" cy="28"/>
            </a:xfrm>
            <a:custGeom>
              <a:avLst/>
              <a:gdLst>
                <a:gd name="T0" fmla="*/ 0 w 744"/>
                <a:gd name="T1" fmla="*/ 0 h 126"/>
                <a:gd name="T2" fmla="*/ 0 w 744"/>
                <a:gd name="T3" fmla="*/ 0 h 126"/>
                <a:gd name="T4" fmla="*/ 0 w 744"/>
                <a:gd name="T5" fmla="*/ 0 h 126"/>
                <a:gd name="T6" fmla="*/ 0 w 744"/>
                <a:gd name="T7" fmla="*/ 0 h 12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44"/>
                <a:gd name="T13" fmla="*/ 0 h 126"/>
                <a:gd name="T14" fmla="*/ 744 w 744"/>
                <a:gd name="T15" fmla="*/ 126 h 1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44" h="126">
                  <a:moveTo>
                    <a:pt x="744" y="126"/>
                  </a:moveTo>
                  <a:lnTo>
                    <a:pt x="0" y="126"/>
                  </a:lnTo>
                  <a:lnTo>
                    <a:pt x="492" y="0"/>
                  </a:lnTo>
                  <a:lnTo>
                    <a:pt x="744" y="1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 sz="1504"/>
            </a:p>
          </p:txBody>
        </p:sp>
        <p:sp>
          <p:nvSpPr>
            <p:cNvPr id="15447" name="Freeform 103"/>
            <p:cNvSpPr>
              <a:spLocks/>
            </p:cNvSpPr>
            <p:nvPr/>
          </p:nvSpPr>
          <p:spPr bwMode="auto">
            <a:xfrm>
              <a:off x="6154" y="1078"/>
              <a:ext cx="92" cy="83"/>
            </a:xfrm>
            <a:custGeom>
              <a:avLst/>
              <a:gdLst>
                <a:gd name="T0" fmla="*/ 0 w 372"/>
                <a:gd name="T1" fmla="*/ 0 h 372"/>
                <a:gd name="T2" fmla="*/ 0 w 372"/>
                <a:gd name="T3" fmla="*/ 0 h 372"/>
                <a:gd name="T4" fmla="*/ 0 w 372"/>
                <a:gd name="T5" fmla="*/ 0 h 372"/>
                <a:gd name="T6" fmla="*/ 0 w 372"/>
                <a:gd name="T7" fmla="*/ 0 h 3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2"/>
                <a:gd name="T13" fmla="*/ 0 h 372"/>
                <a:gd name="T14" fmla="*/ 372 w 372"/>
                <a:gd name="T15" fmla="*/ 372 h 3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2" h="372">
                  <a:moveTo>
                    <a:pt x="0" y="372"/>
                  </a:moveTo>
                  <a:lnTo>
                    <a:pt x="372" y="0"/>
                  </a:lnTo>
                  <a:lnTo>
                    <a:pt x="246" y="246"/>
                  </a:lnTo>
                  <a:lnTo>
                    <a:pt x="0" y="37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 sz="1504"/>
            </a:p>
          </p:txBody>
        </p:sp>
        <p:sp>
          <p:nvSpPr>
            <p:cNvPr id="15448" name="Freeform 104"/>
            <p:cNvSpPr>
              <a:spLocks/>
            </p:cNvSpPr>
            <p:nvPr/>
          </p:nvSpPr>
          <p:spPr bwMode="auto">
            <a:xfrm>
              <a:off x="6135" y="1161"/>
              <a:ext cx="111" cy="98"/>
            </a:xfrm>
            <a:custGeom>
              <a:avLst/>
              <a:gdLst>
                <a:gd name="T0" fmla="*/ 0 w 372"/>
                <a:gd name="T1" fmla="*/ 0 h 372"/>
                <a:gd name="T2" fmla="*/ 0 w 372"/>
                <a:gd name="T3" fmla="*/ 0 h 372"/>
                <a:gd name="T4" fmla="*/ 0 w 372"/>
                <a:gd name="T5" fmla="*/ 0 h 372"/>
                <a:gd name="T6" fmla="*/ 0 w 372"/>
                <a:gd name="T7" fmla="*/ 0 h 3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2"/>
                <a:gd name="T13" fmla="*/ 0 h 372"/>
                <a:gd name="T14" fmla="*/ 372 w 372"/>
                <a:gd name="T15" fmla="*/ 372 h 3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2" h="372">
                  <a:moveTo>
                    <a:pt x="0" y="0"/>
                  </a:moveTo>
                  <a:lnTo>
                    <a:pt x="372" y="372"/>
                  </a:lnTo>
                  <a:lnTo>
                    <a:pt x="126" y="2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 sz="1504"/>
            </a:p>
          </p:txBody>
        </p:sp>
        <p:sp>
          <p:nvSpPr>
            <p:cNvPr id="15449" name="Freeform 105"/>
            <p:cNvSpPr>
              <a:spLocks/>
            </p:cNvSpPr>
            <p:nvPr/>
          </p:nvSpPr>
          <p:spPr bwMode="auto">
            <a:xfrm>
              <a:off x="6063" y="1161"/>
              <a:ext cx="91" cy="84"/>
            </a:xfrm>
            <a:custGeom>
              <a:avLst/>
              <a:gdLst>
                <a:gd name="T0" fmla="*/ 0 w 372"/>
                <a:gd name="T1" fmla="*/ 0 h 372"/>
                <a:gd name="T2" fmla="*/ 0 w 372"/>
                <a:gd name="T3" fmla="*/ 0 h 372"/>
                <a:gd name="T4" fmla="*/ 0 w 372"/>
                <a:gd name="T5" fmla="*/ 0 h 372"/>
                <a:gd name="T6" fmla="*/ 0 w 372"/>
                <a:gd name="T7" fmla="*/ 0 h 3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2"/>
                <a:gd name="T13" fmla="*/ 0 h 372"/>
                <a:gd name="T14" fmla="*/ 372 w 372"/>
                <a:gd name="T15" fmla="*/ 372 h 3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2" h="372">
                  <a:moveTo>
                    <a:pt x="372" y="0"/>
                  </a:moveTo>
                  <a:lnTo>
                    <a:pt x="0" y="372"/>
                  </a:lnTo>
                  <a:lnTo>
                    <a:pt x="120" y="126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 sz="1504"/>
            </a:p>
          </p:txBody>
        </p:sp>
        <p:sp>
          <p:nvSpPr>
            <p:cNvPr id="15450" name="Freeform 106"/>
            <p:cNvSpPr>
              <a:spLocks/>
            </p:cNvSpPr>
            <p:nvPr/>
          </p:nvSpPr>
          <p:spPr bwMode="auto">
            <a:xfrm>
              <a:off x="6063" y="1080"/>
              <a:ext cx="91" cy="83"/>
            </a:xfrm>
            <a:custGeom>
              <a:avLst/>
              <a:gdLst>
                <a:gd name="T0" fmla="*/ 0 w 372"/>
                <a:gd name="T1" fmla="*/ 0 h 372"/>
                <a:gd name="T2" fmla="*/ 0 w 372"/>
                <a:gd name="T3" fmla="*/ 0 h 372"/>
                <a:gd name="T4" fmla="*/ 0 w 372"/>
                <a:gd name="T5" fmla="*/ 0 h 372"/>
                <a:gd name="T6" fmla="*/ 0 w 372"/>
                <a:gd name="T7" fmla="*/ 0 h 3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2"/>
                <a:gd name="T13" fmla="*/ 0 h 372"/>
                <a:gd name="T14" fmla="*/ 372 w 372"/>
                <a:gd name="T15" fmla="*/ 372 h 3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2" h="372">
                  <a:moveTo>
                    <a:pt x="372" y="372"/>
                  </a:moveTo>
                  <a:lnTo>
                    <a:pt x="0" y="0"/>
                  </a:lnTo>
                  <a:lnTo>
                    <a:pt x="246" y="120"/>
                  </a:lnTo>
                  <a:lnTo>
                    <a:pt x="372" y="37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 sz="1504"/>
            </a:p>
          </p:txBody>
        </p:sp>
        <p:sp>
          <p:nvSpPr>
            <p:cNvPr id="15451" name="Rectangle 107"/>
            <p:cNvSpPr>
              <a:spLocks noChangeArrowheads="1"/>
            </p:cNvSpPr>
            <p:nvPr/>
          </p:nvSpPr>
          <p:spPr bwMode="auto">
            <a:xfrm>
              <a:off x="6125" y="906"/>
              <a:ext cx="43" cy="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762747" eaLnBrk="0" hangingPunct="0"/>
              <a:r>
                <a:rPr lang="ru-RU" altLang="ru-RU" sz="1003" b="1">
                  <a:solidFill>
                    <a:srgbClr val="000000"/>
                  </a:solidFill>
                  <a:latin typeface="Times New Roman" pitchFamily="18" charset="0"/>
                </a:rPr>
                <a:t>С</a:t>
              </a:r>
              <a:endParaRPr lang="ru-RU" altLang="ru-RU" sz="2005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452" name="Rectangle 108"/>
            <p:cNvSpPr>
              <a:spLocks noChangeArrowheads="1"/>
            </p:cNvSpPr>
            <p:nvPr/>
          </p:nvSpPr>
          <p:spPr bwMode="auto">
            <a:xfrm>
              <a:off x="6369" y="1137"/>
              <a:ext cx="54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762747"/>
              <a:endParaRPr lang="ru-RU" altLang="ru-RU" sz="1504">
                <a:solidFill>
                  <a:srgbClr val="000000"/>
                </a:solidFill>
              </a:endParaRPr>
            </a:p>
          </p:txBody>
        </p:sp>
        <p:sp>
          <p:nvSpPr>
            <p:cNvPr id="15453" name="Rectangle 109"/>
            <p:cNvSpPr>
              <a:spLocks noChangeArrowheads="1"/>
            </p:cNvSpPr>
            <p:nvPr/>
          </p:nvSpPr>
          <p:spPr bwMode="auto">
            <a:xfrm>
              <a:off x="6368" y="1143"/>
              <a:ext cx="40" cy="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762747" eaLnBrk="0" hangingPunct="0"/>
              <a:r>
                <a:rPr lang="ru-RU" altLang="ru-RU" sz="1003" b="1">
                  <a:solidFill>
                    <a:srgbClr val="000000"/>
                  </a:solidFill>
                  <a:latin typeface="Times New Roman" pitchFamily="18" charset="0"/>
                </a:rPr>
                <a:t>В</a:t>
              </a:r>
              <a:endParaRPr lang="ru-RU" altLang="ru-RU" sz="2005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454" name="Rectangle 110"/>
            <p:cNvSpPr>
              <a:spLocks noChangeArrowheads="1"/>
            </p:cNvSpPr>
            <p:nvPr/>
          </p:nvSpPr>
          <p:spPr bwMode="auto">
            <a:xfrm>
              <a:off x="5878" y="1137"/>
              <a:ext cx="84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762747"/>
              <a:endParaRPr lang="ru-RU" altLang="ru-RU" sz="1504">
                <a:solidFill>
                  <a:srgbClr val="000000"/>
                </a:solidFill>
              </a:endParaRPr>
            </a:p>
          </p:txBody>
        </p:sp>
        <p:sp>
          <p:nvSpPr>
            <p:cNvPr id="15455" name="Rectangle 111"/>
            <p:cNvSpPr>
              <a:spLocks noChangeArrowheads="1"/>
            </p:cNvSpPr>
            <p:nvPr/>
          </p:nvSpPr>
          <p:spPr bwMode="auto">
            <a:xfrm>
              <a:off x="5878" y="1143"/>
              <a:ext cx="31" cy="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762747" eaLnBrk="0" hangingPunct="0"/>
              <a:r>
                <a:rPr lang="ru-RU" altLang="ru-RU" sz="1003" b="1">
                  <a:solidFill>
                    <a:srgbClr val="000000"/>
                  </a:solidFill>
                  <a:latin typeface="Times New Roman" pitchFamily="18" charset="0"/>
                </a:rPr>
                <a:t>З</a:t>
              </a:r>
              <a:endParaRPr lang="ru-RU" altLang="ru-RU" sz="2005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456" name="Rectangle 112"/>
            <p:cNvSpPr>
              <a:spLocks noChangeArrowheads="1"/>
            </p:cNvSpPr>
            <p:nvPr/>
          </p:nvSpPr>
          <p:spPr bwMode="auto">
            <a:xfrm>
              <a:off x="6132" y="1346"/>
              <a:ext cx="50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762747"/>
              <a:endParaRPr lang="ru-RU" altLang="ru-RU" sz="1504">
                <a:solidFill>
                  <a:srgbClr val="000000"/>
                </a:solidFill>
              </a:endParaRPr>
            </a:p>
          </p:txBody>
        </p:sp>
        <p:sp>
          <p:nvSpPr>
            <p:cNvPr id="15457" name="Rectangle 113"/>
            <p:cNvSpPr>
              <a:spLocks noChangeArrowheads="1"/>
            </p:cNvSpPr>
            <p:nvPr/>
          </p:nvSpPr>
          <p:spPr bwMode="auto">
            <a:xfrm>
              <a:off x="6133" y="1352"/>
              <a:ext cx="66" cy="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762747" eaLnBrk="0" hangingPunct="0"/>
              <a:r>
                <a:rPr lang="ru-RU" altLang="ru-RU" sz="1003" b="1">
                  <a:solidFill>
                    <a:srgbClr val="000000"/>
                  </a:solidFill>
                  <a:latin typeface="Times New Roman" pitchFamily="18" charset="0"/>
                </a:rPr>
                <a:t>Ю</a:t>
              </a:r>
              <a:endParaRPr lang="ru-RU" altLang="ru-RU" sz="2005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09" name="AutoShape 53"/>
          <p:cNvSpPr>
            <a:spLocks noChangeArrowheads="1"/>
          </p:cNvSpPr>
          <p:nvPr/>
        </p:nvSpPr>
        <p:spPr bwMode="auto">
          <a:xfrm>
            <a:off x="3959574" y="4503104"/>
            <a:ext cx="1353029" cy="1203135"/>
          </a:xfrm>
          <a:prstGeom prst="wedgeRectCallout">
            <a:avLst>
              <a:gd name="adj1" fmla="val 468"/>
              <a:gd name="adj2" fmla="val -120099"/>
            </a:avLst>
          </a:prstGeom>
          <a:gradFill rotWithShape="0">
            <a:gsLst>
              <a:gs pos="0">
                <a:schemeClr val="hlink"/>
              </a:gs>
              <a:gs pos="50000">
                <a:srgbClr val="FFFFFF"/>
              </a:gs>
              <a:gs pos="100000">
                <a:schemeClr val="hlink"/>
              </a:gs>
            </a:gsLst>
            <a:lin ang="5400000" scaled="1"/>
          </a:gra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51737" tIns="25867" rIns="51737" bIns="25867"/>
          <a:lstStyle/>
          <a:p>
            <a:pPr algn="ctr" defTabSz="517341" eaLnBrk="0" hangingPunct="0">
              <a:lnSpc>
                <a:spcPct val="85000"/>
              </a:lnSpc>
              <a:defRPr/>
            </a:pPr>
            <a:r>
              <a:rPr lang="ru-RU" sz="1170" dirty="0">
                <a:latin typeface="Times New Roman" pitchFamily="18" charset="0"/>
                <a:cs typeface="Times New Roman" pitchFamily="18" charset="0"/>
              </a:rPr>
              <a:t>Авария на котельной</a:t>
            </a:r>
          </a:p>
        </p:txBody>
      </p:sp>
      <p:cxnSp>
        <p:nvCxnSpPr>
          <p:cNvPr id="105" name="Прямая со стрелкой 104"/>
          <p:cNvCxnSpPr>
            <a:cxnSpLocks noChangeShapeType="1"/>
            <a:stCxn id="15420" idx="7"/>
            <a:endCxn id="15412" idx="1"/>
          </p:cNvCxnSpPr>
          <p:nvPr/>
        </p:nvCxnSpPr>
        <p:spPr bwMode="auto">
          <a:xfrm flipV="1">
            <a:off x="4707676" y="2281828"/>
            <a:ext cx="3578707" cy="137734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grpSp>
        <p:nvGrpSpPr>
          <p:cNvPr id="103" name="Group 465"/>
          <p:cNvGrpSpPr>
            <a:grpSpLocks/>
          </p:cNvGrpSpPr>
          <p:nvPr/>
        </p:nvGrpSpPr>
        <p:grpSpPr bwMode="auto">
          <a:xfrm>
            <a:off x="4442284" y="5098840"/>
            <a:ext cx="315707" cy="290503"/>
            <a:chOff x="7363" y="4473"/>
            <a:chExt cx="191" cy="188"/>
          </a:xfrm>
        </p:grpSpPr>
        <p:grpSp>
          <p:nvGrpSpPr>
            <p:cNvPr id="104" name="Rectangle 466"/>
            <p:cNvGrpSpPr>
              <a:grpSpLocks/>
            </p:cNvGrpSpPr>
            <p:nvPr/>
          </p:nvGrpSpPr>
          <p:grpSpPr bwMode="auto">
            <a:xfrm>
              <a:off x="7354" y="4568"/>
              <a:ext cx="186" cy="99"/>
              <a:chOff x="4218432" y="3419856"/>
              <a:chExt cx="365760" cy="182880"/>
            </a:xfrm>
          </p:grpSpPr>
          <p:pic>
            <p:nvPicPr>
              <p:cNvPr id="111" name="Rectangle 466"/>
              <p:cNvPicPr>
                <a:picLocks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218432" y="3419856"/>
                <a:ext cx="365760" cy="1828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2" name="Text Box 453"/>
              <p:cNvSpPr txBox="1">
                <a:spLocks noChangeArrowheads="1"/>
              </p:cNvSpPr>
              <p:nvPr/>
            </p:nvSpPr>
            <p:spPr bwMode="auto">
              <a:xfrm>
                <a:off x="4237038" y="3435587"/>
                <a:ext cx="334871" cy="155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76338" tIns="38169" rIns="76338" bIns="38169" anchor="ctr"/>
              <a:lstStyle/>
              <a:p>
                <a:pPr algn="ctr" defTabSz="920601"/>
                <a:endParaRPr lang="ru-RU" sz="836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6" name="AutoShape 467"/>
            <p:cNvGrpSpPr>
              <a:grpSpLocks/>
            </p:cNvGrpSpPr>
            <p:nvPr/>
          </p:nvGrpSpPr>
          <p:grpSpPr bwMode="auto">
            <a:xfrm>
              <a:off x="7459" y="4463"/>
              <a:ext cx="102" cy="204"/>
              <a:chOff x="4425696" y="3224784"/>
              <a:chExt cx="201168" cy="377952"/>
            </a:xfrm>
          </p:grpSpPr>
          <p:pic>
            <p:nvPicPr>
              <p:cNvPr id="107" name="AutoShape 467"/>
              <p:cNvPicPr>
                <a:picLocks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425696" y="3224784"/>
                <a:ext cx="201168" cy="377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8" name="Text Box 456"/>
              <p:cNvSpPr txBox="1">
                <a:spLocks noChangeArrowheads="1"/>
              </p:cNvSpPr>
              <p:nvPr/>
            </p:nvSpPr>
            <p:spPr bwMode="auto">
              <a:xfrm rot="10800000">
                <a:off x="4481296" y="3315387"/>
                <a:ext cx="96523" cy="2034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wrap="none" lIns="76387" tIns="38194" rIns="76387" bIns="38194" anchor="ctr"/>
              <a:lstStyle/>
              <a:p>
                <a:endParaRPr lang="ru-RU" sz="1504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13" name="Group 194"/>
          <p:cNvGrpSpPr>
            <a:grpSpLocks/>
          </p:cNvGrpSpPr>
          <p:nvPr/>
        </p:nvGrpSpPr>
        <p:grpSpPr bwMode="auto">
          <a:xfrm>
            <a:off x="4691373" y="851263"/>
            <a:ext cx="514642" cy="541807"/>
            <a:chOff x="3986" y="1629"/>
            <a:chExt cx="413" cy="190"/>
          </a:xfrm>
        </p:grpSpPr>
        <p:sp>
          <p:nvSpPr>
            <p:cNvPr id="114" name="Line 195"/>
            <p:cNvSpPr>
              <a:spLocks noChangeShapeType="1"/>
            </p:cNvSpPr>
            <p:nvPr/>
          </p:nvSpPr>
          <p:spPr bwMode="auto">
            <a:xfrm>
              <a:off x="4082" y="1655"/>
              <a:ext cx="1" cy="164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1504" dirty="0"/>
            </a:p>
          </p:txBody>
        </p:sp>
        <p:sp>
          <p:nvSpPr>
            <p:cNvPr id="115" name="AutoShape 196"/>
            <p:cNvSpPr>
              <a:spLocks noChangeArrowheads="1"/>
            </p:cNvSpPr>
            <p:nvPr/>
          </p:nvSpPr>
          <p:spPr bwMode="auto">
            <a:xfrm>
              <a:off x="4093" y="1659"/>
              <a:ext cx="236" cy="89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06 h 159"/>
                <a:gd name="T4" fmla="*/ 4937162 w 291"/>
                <a:gd name="T5" fmla="*/ 106 h 159"/>
                <a:gd name="T6" fmla="*/ 4937162 w 291"/>
                <a:gd name="T7" fmla="*/ 106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0162" rIns="60162" anchor="ctr"/>
            <a:lstStyle/>
            <a:p>
              <a:endParaRPr lang="ru-RU" sz="1504" dirty="0"/>
            </a:p>
          </p:txBody>
        </p:sp>
        <p:sp>
          <p:nvSpPr>
            <p:cNvPr id="116" name="Rectangle 197"/>
            <p:cNvSpPr>
              <a:spLocks noChangeArrowheads="1"/>
            </p:cNvSpPr>
            <p:nvPr/>
          </p:nvSpPr>
          <p:spPr bwMode="auto">
            <a:xfrm flipH="1">
              <a:off x="3986" y="1629"/>
              <a:ext cx="413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2043" tIns="46232" rIns="92043" bIns="46232">
              <a:spAutoFit/>
            </a:bodyPr>
            <a:lstStyle>
              <a:lvl1pPr defTabSz="725488" eaLnBrk="0" hangingPunct="0">
                <a:tabLst>
                  <a:tab pos="0" algn="l"/>
                  <a:tab pos="1479550" algn="l"/>
                  <a:tab pos="2963863" algn="l"/>
                  <a:tab pos="4446588" algn="l"/>
                  <a:tab pos="5930900" algn="l"/>
                  <a:tab pos="7413625" algn="l"/>
                  <a:tab pos="8894763" algn="l"/>
                  <a:tab pos="10380663" algn="l"/>
                  <a:tab pos="11861800" algn="l"/>
                  <a:tab pos="13346113" algn="l"/>
                  <a:tab pos="14828838" algn="l"/>
                  <a:tab pos="16309975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725488" eaLnBrk="0" hangingPunct="0">
                <a:tabLst>
                  <a:tab pos="0" algn="l"/>
                  <a:tab pos="1479550" algn="l"/>
                  <a:tab pos="2963863" algn="l"/>
                  <a:tab pos="4446588" algn="l"/>
                  <a:tab pos="5930900" algn="l"/>
                  <a:tab pos="7413625" algn="l"/>
                  <a:tab pos="8894763" algn="l"/>
                  <a:tab pos="10380663" algn="l"/>
                  <a:tab pos="11861800" algn="l"/>
                  <a:tab pos="13346113" algn="l"/>
                  <a:tab pos="14828838" algn="l"/>
                  <a:tab pos="16309975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725488" eaLnBrk="0" hangingPunct="0">
                <a:tabLst>
                  <a:tab pos="0" algn="l"/>
                  <a:tab pos="1479550" algn="l"/>
                  <a:tab pos="2963863" algn="l"/>
                  <a:tab pos="4446588" algn="l"/>
                  <a:tab pos="5930900" algn="l"/>
                  <a:tab pos="7413625" algn="l"/>
                  <a:tab pos="8894763" algn="l"/>
                  <a:tab pos="10380663" algn="l"/>
                  <a:tab pos="11861800" algn="l"/>
                  <a:tab pos="13346113" algn="l"/>
                  <a:tab pos="14828838" algn="l"/>
                  <a:tab pos="16309975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725488" eaLnBrk="0" hangingPunct="0">
                <a:tabLst>
                  <a:tab pos="0" algn="l"/>
                  <a:tab pos="1479550" algn="l"/>
                  <a:tab pos="2963863" algn="l"/>
                  <a:tab pos="4446588" algn="l"/>
                  <a:tab pos="5930900" algn="l"/>
                  <a:tab pos="7413625" algn="l"/>
                  <a:tab pos="8894763" algn="l"/>
                  <a:tab pos="10380663" algn="l"/>
                  <a:tab pos="11861800" algn="l"/>
                  <a:tab pos="13346113" algn="l"/>
                  <a:tab pos="14828838" algn="l"/>
                  <a:tab pos="16309975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725488" eaLnBrk="0" hangingPunct="0">
                <a:tabLst>
                  <a:tab pos="0" algn="l"/>
                  <a:tab pos="1479550" algn="l"/>
                  <a:tab pos="2963863" algn="l"/>
                  <a:tab pos="4446588" algn="l"/>
                  <a:tab pos="5930900" algn="l"/>
                  <a:tab pos="7413625" algn="l"/>
                  <a:tab pos="8894763" algn="l"/>
                  <a:tab pos="10380663" algn="l"/>
                  <a:tab pos="11861800" algn="l"/>
                  <a:tab pos="13346113" algn="l"/>
                  <a:tab pos="14828838" algn="l"/>
                  <a:tab pos="16309975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1479550" algn="l"/>
                  <a:tab pos="2963863" algn="l"/>
                  <a:tab pos="4446588" algn="l"/>
                  <a:tab pos="5930900" algn="l"/>
                  <a:tab pos="7413625" algn="l"/>
                  <a:tab pos="8894763" algn="l"/>
                  <a:tab pos="10380663" algn="l"/>
                  <a:tab pos="11861800" algn="l"/>
                  <a:tab pos="13346113" algn="l"/>
                  <a:tab pos="14828838" algn="l"/>
                  <a:tab pos="16309975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1479550" algn="l"/>
                  <a:tab pos="2963863" algn="l"/>
                  <a:tab pos="4446588" algn="l"/>
                  <a:tab pos="5930900" algn="l"/>
                  <a:tab pos="7413625" algn="l"/>
                  <a:tab pos="8894763" algn="l"/>
                  <a:tab pos="10380663" algn="l"/>
                  <a:tab pos="11861800" algn="l"/>
                  <a:tab pos="13346113" algn="l"/>
                  <a:tab pos="14828838" algn="l"/>
                  <a:tab pos="16309975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1479550" algn="l"/>
                  <a:tab pos="2963863" algn="l"/>
                  <a:tab pos="4446588" algn="l"/>
                  <a:tab pos="5930900" algn="l"/>
                  <a:tab pos="7413625" algn="l"/>
                  <a:tab pos="8894763" algn="l"/>
                  <a:tab pos="10380663" algn="l"/>
                  <a:tab pos="11861800" algn="l"/>
                  <a:tab pos="13346113" algn="l"/>
                  <a:tab pos="14828838" algn="l"/>
                  <a:tab pos="16309975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1479550" algn="l"/>
                  <a:tab pos="2963863" algn="l"/>
                  <a:tab pos="4446588" algn="l"/>
                  <a:tab pos="5930900" algn="l"/>
                  <a:tab pos="7413625" algn="l"/>
                  <a:tab pos="8894763" algn="l"/>
                  <a:tab pos="10380663" algn="l"/>
                  <a:tab pos="11861800" algn="l"/>
                  <a:tab pos="13346113" algn="l"/>
                  <a:tab pos="14828838" algn="l"/>
                  <a:tab pos="16309975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</a:pPr>
              <a:r>
                <a:rPr lang="ru-RU" altLang="ru-RU" sz="752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ОПС</a:t>
              </a:r>
            </a:p>
            <a:p>
              <a:pPr algn="ctr" eaLnBrk="1" hangingPunct="1">
                <a:buClr>
                  <a:srgbClr val="000000"/>
                </a:buClr>
                <a:buSzPct val="100000"/>
              </a:pPr>
              <a:r>
                <a:rPr lang="ru-RU" altLang="ru-RU" sz="752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5/16</a:t>
              </a:r>
              <a:endParaRPr lang="en-GB" altLang="ru-RU" sz="752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17" name="Text Box 181"/>
          <p:cNvSpPr txBox="1">
            <a:spLocks noChangeArrowheads="1"/>
          </p:cNvSpPr>
          <p:nvPr/>
        </p:nvSpPr>
        <p:spPr bwMode="auto">
          <a:xfrm>
            <a:off x="4664129" y="1779413"/>
            <a:ext cx="328963" cy="15504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51766" tIns="25879" rIns="51766" bIns="25879">
            <a:spAutoFit/>
          </a:bodyPr>
          <a:lstStyle/>
          <a:p>
            <a:pPr algn="just" defTabSz="517341" eaLnBrk="0" hangingPunct="0"/>
            <a:r>
              <a:rPr lang="ru-RU" altLang="ru-RU" sz="668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0,5 км</a:t>
            </a:r>
            <a:endParaRPr lang="ru-RU" altLang="ru-RU" sz="142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9" name="Group 368"/>
          <p:cNvGraphicFramePr>
            <a:graphicFrameLocks noGrp="1"/>
          </p:cNvGraphicFramePr>
          <p:nvPr>
            <p:extLst/>
          </p:nvPr>
        </p:nvGraphicFramePr>
        <p:xfrm>
          <a:off x="255572" y="6058122"/>
          <a:ext cx="2305809" cy="801206"/>
        </p:xfrm>
        <a:graphic>
          <a:graphicData uri="http://schemas.openxmlformats.org/drawingml/2006/table">
            <a:tbl>
              <a:tblPr/>
              <a:tblGrid>
                <a:gridCol w="9150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83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23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5170">
                <a:tc>
                  <a:txBody>
                    <a:bodyPr/>
                    <a:lstStyle/>
                    <a:p>
                      <a:pPr marL="0" marR="0" lvl="0" indent="0" algn="ctr" defTabSz="12842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 </a:t>
                      </a:r>
                    </a:p>
                    <a:p>
                      <a:pPr marL="0" marR="0" lvl="0" indent="0" algn="ctr" defTabSz="12842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Ф.И.О. руководителя</a:t>
                      </a:r>
                    </a:p>
                  </a:txBody>
                  <a:tcPr marL="13716" marR="13716" marT="14526" marB="145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42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Адрес, Телефон</a:t>
                      </a:r>
                    </a:p>
                  </a:txBody>
                  <a:tcPr marL="13716" marR="13716" marT="14526" marB="145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42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койко-мест</a:t>
                      </a:r>
                    </a:p>
                  </a:txBody>
                  <a:tcPr marL="13716" marR="13716" marT="14526" marB="145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423">
                <a:tc>
                  <a:txBody>
                    <a:bodyPr/>
                    <a:lstStyle/>
                    <a:p>
                      <a:pPr marL="0" marR="0" lvl="0" indent="0" algn="ctr" defTabSz="12842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ГБУЗ СО «</a:t>
                      </a:r>
                      <a:r>
                        <a:rPr kumimoji="0" lang="ru-RU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Верз-Нейвинская</a:t>
                      </a: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городская больница»</a:t>
                      </a:r>
                    </a:p>
                  </a:txBody>
                  <a:tcPr marL="13716" marR="13716" marT="14526" marB="145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42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ул. 8 марта, 16</a:t>
                      </a:r>
                    </a:p>
                  </a:txBody>
                  <a:tcPr marL="13716" marR="13716" marT="14526" marB="145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2842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13716" marR="13716" marT="14526" marB="145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613">
                <a:tc>
                  <a:txBody>
                    <a:bodyPr/>
                    <a:lstStyle/>
                    <a:p>
                      <a:pPr marL="0" marR="0" lvl="0" indent="0" algn="ctr" defTabSz="12842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Сидоренко Г.Л.</a:t>
                      </a: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716" marR="13716" marT="14526" marB="145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42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(34370) 5-94-30, 89122867846</a:t>
                      </a:r>
                    </a:p>
                  </a:txBody>
                  <a:tcPr marL="13716" marR="13716" marT="14526" marB="145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20" name="Group 194"/>
          <p:cNvGrpSpPr>
            <a:grpSpLocks/>
          </p:cNvGrpSpPr>
          <p:nvPr/>
        </p:nvGrpSpPr>
        <p:grpSpPr bwMode="auto">
          <a:xfrm>
            <a:off x="6348099" y="4974733"/>
            <a:ext cx="514642" cy="541807"/>
            <a:chOff x="3986" y="1629"/>
            <a:chExt cx="413" cy="190"/>
          </a:xfrm>
        </p:grpSpPr>
        <p:sp>
          <p:nvSpPr>
            <p:cNvPr id="121" name="Line 195"/>
            <p:cNvSpPr>
              <a:spLocks noChangeShapeType="1"/>
            </p:cNvSpPr>
            <p:nvPr/>
          </p:nvSpPr>
          <p:spPr bwMode="auto">
            <a:xfrm>
              <a:off x="4082" y="1655"/>
              <a:ext cx="1" cy="164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1504" dirty="0"/>
            </a:p>
          </p:txBody>
        </p:sp>
        <p:sp>
          <p:nvSpPr>
            <p:cNvPr id="122" name="AutoShape 196"/>
            <p:cNvSpPr>
              <a:spLocks noChangeArrowheads="1"/>
            </p:cNvSpPr>
            <p:nvPr/>
          </p:nvSpPr>
          <p:spPr bwMode="auto">
            <a:xfrm>
              <a:off x="4093" y="1659"/>
              <a:ext cx="236" cy="89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06 h 159"/>
                <a:gd name="T4" fmla="*/ 4937162 w 291"/>
                <a:gd name="T5" fmla="*/ 106 h 159"/>
                <a:gd name="T6" fmla="*/ 4937162 w 291"/>
                <a:gd name="T7" fmla="*/ 106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0162" rIns="60162" anchor="ctr"/>
            <a:lstStyle/>
            <a:p>
              <a:endParaRPr lang="ru-RU" sz="1504" dirty="0"/>
            </a:p>
          </p:txBody>
        </p:sp>
        <p:sp>
          <p:nvSpPr>
            <p:cNvPr id="123" name="Rectangle 197"/>
            <p:cNvSpPr>
              <a:spLocks noChangeArrowheads="1"/>
            </p:cNvSpPr>
            <p:nvPr/>
          </p:nvSpPr>
          <p:spPr bwMode="auto">
            <a:xfrm flipH="1">
              <a:off x="3986" y="1629"/>
              <a:ext cx="413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2043" tIns="46232" rIns="92043" bIns="46232">
              <a:spAutoFit/>
            </a:bodyPr>
            <a:lstStyle>
              <a:lvl1pPr defTabSz="725488" eaLnBrk="0" hangingPunct="0">
                <a:tabLst>
                  <a:tab pos="0" algn="l"/>
                  <a:tab pos="1479550" algn="l"/>
                  <a:tab pos="2963863" algn="l"/>
                  <a:tab pos="4446588" algn="l"/>
                  <a:tab pos="5930900" algn="l"/>
                  <a:tab pos="7413625" algn="l"/>
                  <a:tab pos="8894763" algn="l"/>
                  <a:tab pos="10380663" algn="l"/>
                  <a:tab pos="11861800" algn="l"/>
                  <a:tab pos="13346113" algn="l"/>
                  <a:tab pos="14828838" algn="l"/>
                  <a:tab pos="16309975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725488" eaLnBrk="0" hangingPunct="0">
                <a:tabLst>
                  <a:tab pos="0" algn="l"/>
                  <a:tab pos="1479550" algn="l"/>
                  <a:tab pos="2963863" algn="l"/>
                  <a:tab pos="4446588" algn="l"/>
                  <a:tab pos="5930900" algn="l"/>
                  <a:tab pos="7413625" algn="l"/>
                  <a:tab pos="8894763" algn="l"/>
                  <a:tab pos="10380663" algn="l"/>
                  <a:tab pos="11861800" algn="l"/>
                  <a:tab pos="13346113" algn="l"/>
                  <a:tab pos="14828838" algn="l"/>
                  <a:tab pos="16309975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725488" eaLnBrk="0" hangingPunct="0">
                <a:tabLst>
                  <a:tab pos="0" algn="l"/>
                  <a:tab pos="1479550" algn="l"/>
                  <a:tab pos="2963863" algn="l"/>
                  <a:tab pos="4446588" algn="l"/>
                  <a:tab pos="5930900" algn="l"/>
                  <a:tab pos="7413625" algn="l"/>
                  <a:tab pos="8894763" algn="l"/>
                  <a:tab pos="10380663" algn="l"/>
                  <a:tab pos="11861800" algn="l"/>
                  <a:tab pos="13346113" algn="l"/>
                  <a:tab pos="14828838" algn="l"/>
                  <a:tab pos="16309975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725488" eaLnBrk="0" hangingPunct="0">
                <a:tabLst>
                  <a:tab pos="0" algn="l"/>
                  <a:tab pos="1479550" algn="l"/>
                  <a:tab pos="2963863" algn="l"/>
                  <a:tab pos="4446588" algn="l"/>
                  <a:tab pos="5930900" algn="l"/>
                  <a:tab pos="7413625" algn="l"/>
                  <a:tab pos="8894763" algn="l"/>
                  <a:tab pos="10380663" algn="l"/>
                  <a:tab pos="11861800" algn="l"/>
                  <a:tab pos="13346113" algn="l"/>
                  <a:tab pos="14828838" algn="l"/>
                  <a:tab pos="16309975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725488" eaLnBrk="0" hangingPunct="0">
                <a:tabLst>
                  <a:tab pos="0" algn="l"/>
                  <a:tab pos="1479550" algn="l"/>
                  <a:tab pos="2963863" algn="l"/>
                  <a:tab pos="4446588" algn="l"/>
                  <a:tab pos="5930900" algn="l"/>
                  <a:tab pos="7413625" algn="l"/>
                  <a:tab pos="8894763" algn="l"/>
                  <a:tab pos="10380663" algn="l"/>
                  <a:tab pos="11861800" algn="l"/>
                  <a:tab pos="13346113" algn="l"/>
                  <a:tab pos="14828838" algn="l"/>
                  <a:tab pos="16309975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1479550" algn="l"/>
                  <a:tab pos="2963863" algn="l"/>
                  <a:tab pos="4446588" algn="l"/>
                  <a:tab pos="5930900" algn="l"/>
                  <a:tab pos="7413625" algn="l"/>
                  <a:tab pos="8894763" algn="l"/>
                  <a:tab pos="10380663" algn="l"/>
                  <a:tab pos="11861800" algn="l"/>
                  <a:tab pos="13346113" algn="l"/>
                  <a:tab pos="14828838" algn="l"/>
                  <a:tab pos="16309975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1479550" algn="l"/>
                  <a:tab pos="2963863" algn="l"/>
                  <a:tab pos="4446588" algn="l"/>
                  <a:tab pos="5930900" algn="l"/>
                  <a:tab pos="7413625" algn="l"/>
                  <a:tab pos="8894763" algn="l"/>
                  <a:tab pos="10380663" algn="l"/>
                  <a:tab pos="11861800" algn="l"/>
                  <a:tab pos="13346113" algn="l"/>
                  <a:tab pos="14828838" algn="l"/>
                  <a:tab pos="16309975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1479550" algn="l"/>
                  <a:tab pos="2963863" algn="l"/>
                  <a:tab pos="4446588" algn="l"/>
                  <a:tab pos="5930900" algn="l"/>
                  <a:tab pos="7413625" algn="l"/>
                  <a:tab pos="8894763" algn="l"/>
                  <a:tab pos="10380663" algn="l"/>
                  <a:tab pos="11861800" algn="l"/>
                  <a:tab pos="13346113" algn="l"/>
                  <a:tab pos="14828838" algn="l"/>
                  <a:tab pos="16309975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1479550" algn="l"/>
                  <a:tab pos="2963863" algn="l"/>
                  <a:tab pos="4446588" algn="l"/>
                  <a:tab pos="5930900" algn="l"/>
                  <a:tab pos="7413625" algn="l"/>
                  <a:tab pos="8894763" algn="l"/>
                  <a:tab pos="10380663" algn="l"/>
                  <a:tab pos="11861800" algn="l"/>
                  <a:tab pos="13346113" algn="l"/>
                  <a:tab pos="14828838" algn="l"/>
                  <a:tab pos="16309975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</a:pPr>
              <a:r>
                <a:rPr lang="ru-RU" altLang="ru-RU" sz="752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ОПС</a:t>
              </a:r>
            </a:p>
            <a:p>
              <a:pPr algn="ctr" eaLnBrk="1" hangingPunct="1">
                <a:buClr>
                  <a:srgbClr val="000000"/>
                </a:buClr>
                <a:buSzPct val="100000"/>
              </a:pPr>
              <a:r>
                <a:rPr lang="ru-RU" altLang="ru-RU" sz="752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5/16</a:t>
              </a:r>
              <a:endParaRPr lang="en-GB" altLang="ru-RU" sz="752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4" name="Прямоугольник 123"/>
          <p:cNvSpPr/>
          <p:nvPr/>
        </p:nvSpPr>
        <p:spPr bwMode="auto">
          <a:xfrm>
            <a:off x="6988205" y="5241000"/>
            <a:ext cx="1022730" cy="180404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884786">
              <a:defRPr/>
            </a:pPr>
            <a:r>
              <a:rPr lang="ru-RU" sz="668" dirty="0">
                <a:latin typeface="Arial" pitchFamily="34" charset="0"/>
              </a:rPr>
              <a:t>ОПС СО 5/16</a:t>
            </a:r>
          </a:p>
        </p:txBody>
      </p:sp>
      <p:pic>
        <p:nvPicPr>
          <p:cNvPr id="2" name="Решение КЧС по вводно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2398" y="752126"/>
            <a:ext cx="2987760" cy="484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82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28510" y="987705"/>
            <a:ext cx="8915400" cy="0"/>
          </a:xfrm>
          <a:prstGeom prst="line">
            <a:avLst/>
          </a:prstGeom>
          <a:noFill/>
          <a:ln w="28575" cap="flat" cmpd="sng" algn="ctr">
            <a:solidFill>
              <a:srgbClr val="C00000">
                <a:alpha val="6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" name="TextBox 13"/>
          <p:cNvSpPr txBox="1"/>
          <p:nvPr/>
        </p:nvSpPr>
        <p:spPr>
          <a:xfrm>
            <a:off x="827583" y="145552"/>
            <a:ext cx="8208912" cy="787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sz="20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Комиссия по предупреждению и ликвидации чрезвычайных ситуаций и обеспечению пожарной безопасности городского округа Верх-Нейвинский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727"/>
            <a:ext cx="526690" cy="86247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6" t="7500" r="55391" b="8889"/>
          <a:stretch/>
        </p:blipFill>
        <p:spPr bwMode="auto">
          <a:xfrm>
            <a:off x="128511" y="1120467"/>
            <a:ext cx="8915400" cy="4756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53"/>
          <p:cNvSpPr>
            <a:spLocks noChangeArrowheads="1"/>
          </p:cNvSpPr>
          <p:nvPr/>
        </p:nvSpPr>
        <p:spPr bwMode="auto">
          <a:xfrm>
            <a:off x="3995936" y="3966930"/>
            <a:ext cx="1260498" cy="438064"/>
          </a:xfrm>
          <a:prstGeom prst="wedgeRectCallout">
            <a:avLst>
              <a:gd name="adj1" fmla="val 468"/>
              <a:gd name="adj2" fmla="val -120099"/>
            </a:avLst>
          </a:prstGeom>
          <a:gradFill rotWithShape="0">
            <a:gsLst>
              <a:gs pos="0">
                <a:schemeClr val="hlink"/>
              </a:gs>
              <a:gs pos="50000">
                <a:srgbClr val="FFFFFF"/>
              </a:gs>
              <a:gs pos="100000">
                <a:schemeClr val="hlink"/>
              </a:gs>
            </a:gsLst>
            <a:lin ang="5400000" scaled="1"/>
          </a:gra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51737" tIns="25867" rIns="51737" bIns="25867"/>
          <a:lstStyle/>
          <a:p>
            <a:pPr algn="ctr" defTabSz="517341" eaLnBrk="0" hangingPunct="0">
              <a:lnSpc>
                <a:spcPct val="85000"/>
              </a:lnSpc>
              <a:defRPr/>
            </a:pPr>
            <a:r>
              <a:rPr lang="ru-RU" sz="1170" dirty="0">
                <a:latin typeface="Times New Roman" pitchFamily="18" charset="0"/>
                <a:cs typeface="Times New Roman" pitchFamily="18" charset="0"/>
              </a:rPr>
              <a:t>Авария на котельной</a:t>
            </a:r>
          </a:p>
        </p:txBody>
      </p:sp>
      <p:grpSp>
        <p:nvGrpSpPr>
          <p:cNvPr id="7" name="Group 193"/>
          <p:cNvGrpSpPr>
            <a:grpSpLocks/>
          </p:cNvGrpSpPr>
          <p:nvPr/>
        </p:nvGrpSpPr>
        <p:grpSpPr bwMode="auto">
          <a:xfrm rot="4781384">
            <a:off x="4350047" y="3306582"/>
            <a:ext cx="602231" cy="600904"/>
            <a:chOff x="1123" y="1724"/>
            <a:chExt cx="236" cy="237"/>
          </a:xfrm>
        </p:grpSpPr>
        <p:sp>
          <p:nvSpPr>
            <p:cNvPr id="8" name="Oval 121"/>
            <p:cNvSpPr>
              <a:spLocks noChangeArrowheads="1"/>
            </p:cNvSpPr>
            <p:nvPr/>
          </p:nvSpPr>
          <p:spPr bwMode="auto">
            <a:xfrm>
              <a:off x="1213" y="1814"/>
              <a:ext cx="61" cy="7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6381" tIns="38191" rIns="76381" bIns="38191" anchor="ctr"/>
            <a:lstStyle/>
            <a:p>
              <a:pPr defTabSz="762747"/>
              <a:endParaRPr lang="ru-RU" altLang="ru-RU" sz="1504">
                <a:solidFill>
                  <a:srgbClr val="000000"/>
                </a:solidFill>
              </a:endParaRPr>
            </a:p>
          </p:txBody>
        </p:sp>
        <p:grpSp>
          <p:nvGrpSpPr>
            <p:cNvPr id="9" name="Group 122"/>
            <p:cNvGrpSpPr>
              <a:grpSpLocks/>
            </p:cNvGrpSpPr>
            <p:nvPr/>
          </p:nvGrpSpPr>
          <p:grpSpPr bwMode="auto">
            <a:xfrm>
              <a:off x="1115" y="1721"/>
              <a:ext cx="234" cy="235"/>
              <a:chOff x="3360" y="1440"/>
              <a:chExt cx="816" cy="758"/>
            </a:xfrm>
          </p:grpSpPr>
          <p:grpSp>
            <p:nvGrpSpPr>
              <p:cNvPr id="10" name="Group 123"/>
              <p:cNvGrpSpPr>
                <a:grpSpLocks/>
              </p:cNvGrpSpPr>
              <p:nvPr/>
            </p:nvGrpSpPr>
            <p:grpSpPr bwMode="auto">
              <a:xfrm>
                <a:off x="3360" y="1440"/>
                <a:ext cx="143" cy="145"/>
                <a:chOff x="1104" y="671"/>
                <a:chExt cx="143" cy="145"/>
              </a:xfrm>
            </p:grpSpPr>
            <p:sp>
              <p:nvSpPr>
                <p:cNvPr id="27" name="Arc 124"/>
                <p:cNvSpPr>
                  <a:spLocks/>
                </p:cNvSpPr>
                <p:nvPr/>
              </p:nvSpPr>
              <p:spPr bwMode="auto">
                <a:xfrm>
                  <a:off x="1104" y="671"/>
                  <a:ext cx="143" cy="145"/>
                </a:xfrm>
                <a:custGeom>
                  <a:avLst/>
                  <a:gdLst>
                    <a:gd name="T0" fmla="*/ 0 w 43200"/>
                    <a:gd name="T1" fmla="*/ 0 h 43200"/>
                    <a:gd name="T2" fmla="*/ 0 w 43200"/>
                    <a:gd name="T3" fmla="*/ 0 h 43200"/>
                    <a:gd name="T4" fmla="*/ 0 w 43200"/>
                    <a:gd name="T5" fmla="*/ 0 h 43200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43200"/>
                    <a:gd name="T11" fmla="*/ 43200 w 43200"/>
                    <a:gd name="T12" fmla="*/ 43200 h 432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43200" fill="none" extrusionOk="0">
                      <a:moveTo>
                        <a:pt x="27876" y="42268"/>
                      </a:moveTo>
                      <a:cubicBezTo>
                        <a:pt x="25841" y="42885"/>
                        <a:pt x="23726" y="43199"/>
                        <a:pt x="21600" y="43200"/>
                      </a:cubicBez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</a:path>
                    <a:path w="43200" h="43200" stroke="0" extrusionOk="0">
                      <a:moveTo>
                        <a:pt x="27876" y="42268"/>
                      </a:moveTo>
                      <a:cubicBezTo>
                        <a:pt x="25841" y="42885"/>
                        <a:pt x="23726" y="43199"/>
                        <a:pt x="21600" y="43200"/>
                      </a:cubicBez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  <a:lnTo>
                        <a:pt x="21600" y="21600"/>
                      </a:lnTo>
                      <a:lnTo>
                        <a:pt x="27876" y="42268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sz="1504"/>
                </a:p>
              </p:txBody>
            </p:sp>
            <p:sp>
              <p:nvSpPr>
                <p:cNvPr id="28" name="AutoShape 125"/>
                <p:cNvSpPr>
                  <a:spLocks noChangeArrowheads="1"/>
                </p:cNvSpPr>
                <p:nvPr/>
              </p:nvSpPr>
              <p:spPr bwMode="auto">
                <a:xfrm>
                  <a:off x="1151" y="719"/>
                  <a:ext cx="48" cy="48"/>
                </a:xfrm>
                <a:prstGeom prst="flowChartConnector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76381" tIns="38191" rIns="76381" bIns="38191" anchor="ctr"/>
                <a:lstStyle/>
                <a:p>
                  <a:pPr defTabSz="762747"/>
                  <a:endParaRPr lang="ru-RU" altLang="ru-RU" sz="1504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1" name="Group 126"/>
              <p:cNvGrpSpPr>
                <a:grpSpLocks/>
              </p:cNvGrpSpPr>
              <p:nvPr/>
            </p:nvGrpSpPr>
            <p:grpSpPr bwMode="auto">
              <a:xfrm rot="5400000">
                <a:off x="4032" y="1439"/>
                <a:ext cx="143" cy="145"/>
                <a:chOff x="1104" y="671"/>
                <a:chExt cx="143" cy="145"/>
              </a:xfrm>
            </p:grpSpPr>
            <p:sp>
              <p:nvSpPr>
                <p:cNvPr id="25" name="Arc 127"/>
                <p:cNvSpPr>
                  <a:spLocks/>
                </p:cNvSpPr>
                <p:nvPr/>
              </p:nvSpPr>
              <p:spPr bwMode="auto">
                <a:xfrm>
                  <a:off x="1104" y="671"/>
                  <a:ext cx="143" cy="145"/>
                </a:xfrm>
                <a:custGeom>
                  <a:avLst/>
                  <a:gdLst>
                    <a:gd name="T0" fmla="*/ 0 w 43200"/>
                    <a:gd name="T1" fmla="*/ 0 h 43200"/>
                    <a:gd name="T2" fmla="*/ 0 w 43200"/>
                    <a:gd name="T3" fmla="*/ 0 h 43200"/>
                    <a:gd name="T4" fmla="*/ 0 w 43200"/>
                    <a:gd name="T5" fmla="*/ 0 h 43200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43200"/>
                    <a:gd name="T11" fmla="*/ 43200 w 43200"/>
                    <a:gd name="T12" fmla="*/ 43200 h 432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43200" fill="none" extrusionOk="0">
                      <a:moveTo>
                        <a:pt x="27876" y="42268"/>
                      </a:moveTo>
                      <a:cubicBezTo>
                        <a:pt x="25841" y="42885"/>
                        <a:pt x="23726" y="43199"/>
                        <a:pt x="21600" y="43200"/>
                      </a:cubicBez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</a:path>
                    <a:path w="43200" h="43200" stroke="0" extrusionOk="0">
                      <a:moveTo>
                        <a:pt x="27876" y="42268"/>
                      </a:moveTo>
                      <a:cubicBezTo>
                        <a:pt x="25841" y="42885"/>
                        <a:pt x="23726" y="43199"/>
                        <a:pt x="21600" y="43200"/>
                      </a:cubicBez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  <a:lnTo>
                        <a:pt x="21600" y="21600"/>
                      </a:lnTo>
                      <a:lnTo>
                        <a:pt x="27876" y="42268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ru-RU" sz="1504"/>
                </a:p>
              </p:txBody>
            </p:sp>
            <p:sp>
              <p:nvSpPr>
                <p:cNvPr id="26" name="AutoShape 128"/>
                <p:cNvSpPr>
                  <a:spLocks noChangeArrowheads="1"/>
                </p:cNvSpPr>
                <p:nvPr/>
              </p:nvSpPr>
              <p:spPr bwMode="auto">
                <a:xfrm>
                  <a:off x="1151" y="719"/>
                  <a:ext cx="48" cy="48"/>
                </a:xfrm>
                <a:prstGeom prst="flowChartConnector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76381" tIns="38191" rIns="76381" bIns="38191" anchor="ctr"/>
                <a:lstStyle/>
                <a:p>
                  <a:pPr defTabSz="762747"/>
                  <a:endParaRPr lang="ru-RU" altLang="ru-RU" sz="1504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2" name="Group 129"/>
              <p:cNvGrpSpPr>
                <a:grpSpLocks/>
              </p:cNvGrpSpPr>
              <p:nvPr/>
            </p:nvGrpSpPr>
            <p:grpSpPr bwMode="auto">
              <a:xfrm rot="10800000">
                <a:off x="4032" y="2053"/>
                <a:ext cx="143" cy="145"/>
                <a:chOff x="1104" y="671"/>
                <a:chExt cx="143" cy="145"/>
              </a:xfrm>
            </p:grpSpPr>
            <p:sp>
              <p:nvSpPr>
                <p:cNvPr id="23" name="Arc 130"/>
                <p:cNvSpPr>
                  <a:spLocks/>
                </p:cNvSpPr>
                <p:nvPr/>
              </p:nvSpPr>
              <p:spPr bwMode="auto">
                <a:xfrm>
                  <a:off x="1104" y="671"/>
                  <a:ext cx="143" cy="145"/>
                </a:xfrm>
                <a:custGeom>
                  <a:avLst/>
                  <a:gdLst>
                    <a:gd name="T0" fmla="*/ 0 w 43200"/>
                    <a:gd name="T1" fmla="*/ 0 h 43200"/>
                    <a:gd name="T2" fmla="*/ 0 w 43200"/>
                    <a:gd name="T3" fmla="*/ 0 h 43200"/>
                    <a:gd name="T4" fmla="*/ 0 w 43200"/>
                    <a:gd name="T5" fmla="*/ 0 h 43200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43200"/>
                    <a:gd name="T11" fmla="*/ 43200 w 43200"/>
                    <a:gd name="T12" fmla="*/ 43200 h 432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43200" fill="none" extrusionOk="0">
                      <a:moveTo>
                        <a:pt x="27876" y="42268"/>
                      </a:moveTo>
                      <a:cubicBezTo>
                        <a:pt x="25841" y="42885"/>
                        <a:pt x="23726" y="43199"/>
                        <a:pt x="21600" y="43200"/>
                      </a:cubicBez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</a:path>
                    <a:path w="43200" h="43200" stroke="0" extrusionOk="0">
                      <a:moveTo>
                        <a:pt x="27876" y="42268"/>
                      </a:moveTo>
                      <a:cubicBezTo>
                        <a:pt x="25841" y="42885"/>
                        <a:pt x="23726" y="43199"/>
                        <a:pt x="21600" y="43200"/>
                      </a:cubicBez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  <a:lnTo>
                        <a:pt x="21600" y="21600"/>
                      </a:lnTo>
                      <a:lnTo>
                        <a:pt x="27876" y="42268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endParaRPr lang="ru-RU" sz="1504"/>
                </a:p>
              </p:txBody>
            </p:sp>
            <p:sp>
              <p:nvSpPr>
                <p:cNvPr id="24" name="AutoShape 131"/>
                <p:cNvSpPr>
                  <a:spLocks noChangeArrowheads="1"/>
                </p:cNvSpPr>
                <p:nvPr/>
              </p:nvSpPr>
              <p:spPr bwMode="auto">
                <a:xfrm>
                  <a:off x="1151" y="719"/>
                  <a:ext cx="48" cy="48"/>
                </a:xfrm>
                <a:prstGeom prst="flowChartConnector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lIns="76381" tIns="38191" rIns="76381" bIns="38191" anchor="ctr"/>
                <a:lstStyle/>
                <a:p>
                  <a:pPr defTabSz="762747"/>
                  <a:endParaRPr lang="ru-RU" altLang="ru-RU" sz="1504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6" name="Group 132"/>
              <p:cNvGrpSpPr>
                <a:grpSpLocks/>
              </p:cNvGrpSpPr>
              <p:nvPr/>
            </p:nvGrpSpPr>
            <p:grpSpPr bwMode="auto">
              <a:xfrm rot="-5400000">
                <a:off x="3372" y="2053"/>
                <a:ext cx="143" cy="145"/>
                <a:chOff x="1104" y="671"/>
                <a:chExt cx="143" cy="145"/>
              </a:xfrm>
            </p:grpSpPr>
            <p:sp>
              <p:nvSpPr>
                <p:cNvPr id="21" name="Arc 133"/>
                <p:cNvSpPr>
                  <a:spLocks/>
                </p:cNvSpPr>
                <p:nvPr/>
              </p:nvSpPr>
              <p:spPr bwMode="auto">
                <a:xfrm>
                  <a:off x="1104" y="671"/>
                  <a:ext cx="143" cy="145"/>
                </a:xfrm>
                <a:custGeom>
                  <a:avLst/>
                  <a:gdLst>
                    <a:gd name="T0" fmla="*/ 0 w 43200"/>
                    <a:gd name="T1" fmla="*/ 0 h 43200"/>
                    <a:gd name="T2" fmla="*/ 0 w 43200"/>
                    <a:gd name="T3" fmla="*/ 0 h 43200"/>
                    <a:gd name="T4" fmla="*/ 0 w 43200"/>
                    <a:gd name="T5" fmla="*/ 0 h 43200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43200"/>
                    <a:gd name="T11" fmla="*/ 43200 w 43200"/>
                    <a:gd name="T12" fmla="*/ 43200 h 432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43200" fill="none" extrusionOk="0">
                      <a:moveTo>
                        <a:pt x="27876" y="42268"/>
                      </a:moveTo>
                      <a:cubicBezTo>
                        <a:pt x="25841" y="42885"/>
                        <a:pt x="23726" y="43199"/>
                        <a:pt x="21600" y="43200"/>
                      </a:cubicBez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</a:path>
                    <a:path w="43200" h="43200" stroke="0" extrusionOk="0">
                      <a:moveTo>
                        <a:pt x="27876" y="42268"/>
                      </a:moveTo>
                      <a:cubicBezTo>
                        <a:pt x="25841" y="42885"/>
                        <a:pt x="23726" y="43199"/>
                        <a:pt x="21600" y="43200"/>
                      </a:cubicBez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  <a:lnTo>
                        <a:pt x="21600" y="21600"/>
                      </a:lnTo>
                      <a:lnTo>
                        <a:pt x="27876" y="42268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ru-RU" sz="1504"/>
                </a:p>
              </p:txBody>
            </p:sp>
            <p:sp>
              <p:nvSpPr>
                <p:cNvPr id="22" name="AutoShape 134"/>
                <p:cNvSpPr>
                  <a:spLocks noChangeArrowheads="1"/>
                </p:cNvSpPr>
                <p:nvPr/>
              </p:nvSpPr>
              <p:spPr bwMode="auto">
                <a:xfrm>
                  <a:off x="1151" y="719"/>
                  <a:ext cx="48" cy="48"/>
                </a:xfrm>
                <a:prstGeom prst="flowChartConnector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lIns="76381" tIns="38191" rIns="76381" bIns="38191" anchor="ctr"/>
                <a:lstStyle/>
                <a:p>
                  <a:pPr defTabSz="762747"/>
                  <a:endParaRPr lang="ru-RU" altLang="ru-RU" sz="1504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7" name="Line 135"/>
              <p:cNvSpPr>
                <a:spLocks noChangeShapeType="1"/>
              </p:cNvSpPr>
              <p:nvPr/>
            </p:nvSpPr>
            <p:spPr bwMode="auto">
              <a:xfrm>
                <a:off x="3504" y="2112"/>
                <a:ext cx="528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sz="1504"/>
              </a:p>
            </p:txBody>
          </p:sp>
          <p:sp>
            <p:nvSpPr>
              <p:cNvPr id="18" name="Line 136"/>
              <p:cNvSpPr>
                <a:spLocks noChangeShapeType="1"/>
              </p:cNvSpPr>
              <p:nvPr/>
            </p:nvSpPr>
            <p:spPr bwMode="auto">
              <a:xfrm>
                <a:off x="3456" y="1584"/>
                <a:ext cx="0" cy="48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sz="1504"/>
              </a:p>
            </p:txBody>
          </p:sp>
          <p:sp>
            <p:nvSpPr>
              <p:cNvPr id="19" name="Line 137"/>
              <p:cNvSpPr>
                <a:spLocks noChangeShapeType="1"/>
              </p:cNvSpPr>
              <p:nvPr/>
            </p:nvSpPr>
            <p:spPr bwMode="auto">
              <a:xfrm>
                <a:off x="3504" y="1525"/>
                <a:ext cx="528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sz="1504"/>
              </a:p>
            </p:txBody>
          </p:sp>
          <p:sp>
            <p:nvSpPr>
              <p:cNvPr id="20" name="Line 138"/>
              <p:cNvSpPr>
                <a:spLocks noChangeShapeType="1"/>
              </p:cNvSpPr>
              <p:nvPr/>
            </p:nvSpPr>
            <p:spPr bwMode="auto">
              <a:xfrm>
                <a:off x="4091" y="1584"/>
                <a:ext cx="0" cy="48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sz="1504"/>
              </a:p>
            </p:txBody>
          </p:sp>
        </p:grpSp>
      </p:grpSp>
      <p:sp>
        <p:nvSpPr>
          <p:cNvPr id="29" name="Прямоугольник 28"/>
          <p:cNvSpPr/>
          <p:nvPr/>
        </p:nvSpPr>
        <p:spPr>
          <a:xfrm>
            <a:off x="14210" y="5805264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  <a:defRPr/>
            </a:pPr>
            <a:r>
              <a:rPr lang="ru-RU" b="1" dirty="0" smtClean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Организация </a:t>
            </a:r>
            <a:r>
              <a:rPr lang="ru-RU" b="1" dirty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выполнения </a:t>
            </a:r>
            <a:r>
              <a:rPr lang="ru-RU" b="1" dirty="0" smtClean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органами </a:t>
            </a:r>
            <a:r>
              <a:rPr lang="ru-RU" b="1" dirty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управления и силами РСЧС и ГО практических мероприятий по проведению АСДНР в </a:t>
            </a:r>
            <a:r>
              <a:rPr lang="ru-RU" b="1" dirty="0" smtClean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зоне </a:t>
            </a:r>
            <a:r>
              <a:rPr lang="ru-RU" b="1" dirty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условных ЧС (очагах поражения) при возникновении опасностей, возникающих при ЧС природного и техногенного характера в соответствии с планом наращивания обстановки по </a:t>
            </a:r>
            <a:r>
              <a:rPr lang="ru-RU" b="1" dirty="0" smtClean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вводной </a:t>
            </a:r>
            <a:endParaRPr lang="ru-RU" b="1" dirty="0">
              <a:solidFill>
                <a:srgbClr val="8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563" y="1030634"/>
            <a:ext cx="2817932" cy="209831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929" y="3351191"/>
            <a:ext cx="3397865" cy="238556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3" y="3351192"/>
            <a:ext cx="3390449" cy="238556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1" y="1030634"/>
            <a:ext cx="2814385" cy="2110334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30" y="1044945"/>
            <a:ext cx="2825538" cy="209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63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28510" y="987705"/>
            <a:ext cx="8915400" cy="0"/>
          </a:xfrm>
          <a:prstGeom prst="line">
            <a:avLst/>
          </a:prstGeom>
          <a:noFill/>
          <a:ln w="28575" cap="flat" cmpd="sng" algn="ctr">
            <a:solidFill>
              <a:srgbClr val="C00000">
                <a:alpha val="6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" name="TextBox 13"/>
          <p:cNvSpPr txBox="1"/>
          <p:nvPr/>
        </p:nvSpPr>
        <p:spPr>
          <a:xfrm>
            <a:off x="827583" y="145552"/>
            <a:ext cx="8208912" cy="787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sz="20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Комиссия по предупреждению и ликвидации чрезвычайных ситуаций и обеспечению пожарной безопасности городского округа Верх-Нейвинский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727"/>
            <a:ext cx="526690" cy="86247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4892967"/>
            <a:ext cx="9144000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latin typeface="PT Astra Serif" panose="020A0603040505020204" pitchFamily="18" charset="-52"/>
                <a:ea typeface="Times New Roman" panose="02020603050405020304" pitchFamily="18" charset="0"/>
              </a:rPr>
              <a:t>Получение </a:t>
            </a:r>
            <a:r>
              <a:rPr lang="ru-RU" b="1" dirty="0" smtClean="0">
                <a:latin typeface="PT Astra Serif" panose="020A0603040505020204" pitchFamily="18" charset="-52"/>
                <a:ea typeface="Times New Roman" panose="02020603050405020304" pitchFamily="18" charset="0"/>
              </a:rPr>
              <a:t>сигналов: ВОСХОД 1234 и</a:t>
            </a:r>
            <a:r>
              <a:rPr lang="ru-RU" dirty="0" smtClean="0">
                <a:latin typeface="PT Astra Serif" panose="020A0603040505020204" pitchFamily="18" charset="-52"/>
                <a:ea typeface="Times New Roman" panose="02020603050405020304" pitchFamily="18" charset="0"/>
              </a:rPr>
              <a:t> </a:t>
            </a:r>
            <a:r>
              <a:rPr lang="ru-RU" b="1" dirty="0">
                <a:latin typeface="PT Astra Serif" panose="020A0603040505020204" pitchFamily="18" charset="-52"/>
                <a:ea typeface="Times New Roman" panose="02020603050405020304" pitchFamily="18" charset="0"/>
              </a:rPr>
              <a:t>ВОЖДЬ 7497.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PT Astra Serif" panose="020A0603040505020204" pitchFamily="18" charset="-52"/>
                <a:ea typeface="Times New Roman" panose="02020603050405020304" pitchFamily="18" charset="0"/>
              </a:rPr>
              <a:t>Начало тренировки.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PT Astra Serif" panose="020A0603040505020204" pitchFamily="18" charset="-52"/>
                <a:ea typeface="Times New Roman" panose="02020603050405020304" pitchFamily="18" charset="0"/>
              </a:rPr>
              <a:t>Ввести в действие план гражданской обороны и защиты населения (план гражданской обороны)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4" y="1068128"/>
            <a:ext cx="2995878" cy="37444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068251"/>
            <a:ext cx="3096344" cy="373034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210" y="6070797"/>
            <a:ext cx="9144000" cy="787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b="1" dirty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Оповещение руководящего состава и работников органов управления РСЧС и ГО, ТО ФОИВ, ОИВ, ОМСУ и организаций диспетчерами ЕДДС городского округа Верх-Нейвинский </a:t>
            </a: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6342787"/>
              </p:ext>
            </p:extLst>
          </p:nvPr>
        </p:nvGraphicFramePr>
        <p:xfrm>
          <a:off x="3059832" y="1082080"/>
          <a:ext cx="2952328" cy="3716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Document" r:id="rId6" imgW="9540135" imgH="7179613" progId="Word.Document.8">
                  <p:embed/>
                </p:oleObj>
              </mc:Choice>
              <mc:Fallback>
                <p:oleObj name="Document" r:id="rId6" imgW="9540135" imgH="7179613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59832" y="1082080"/>
                        <a:ext cx="2952328" cy="3716511"/>
                      </a:xfrm>
                      <a:prstGeom prst="rect">
                        <a:avLst/>
                      </a:prstGeom>
                      <a:solidFill>
                        <a:schemeClr val="bg1">
                          <a:lumMod val="95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621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28510" y="987705"/>
            <a:ext cx="8915400" cy="0"/>
          </a:xfrm>
          <a:prstGeom prst="line">
            <a:avLst/>
          </a:prstGeom>
          <a:noFill/>
          <a:ln w="28575" cap="flat" cmpd="sng" algn="ctr">
            <a:solidFill>
              <a:srgbClr val="C00000">
                <a:alpha val="6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" name="TextBox 13"/>
          <p:cNvSpPr txBox="1"/>
          <p:nvPr/>
        </p:nvSpPr>
        <p:spPr>
          <a:xfrm>
            <a:off x="827583" y="145552"/>
            <a:ext cx="8208912" cy="787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sz="20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Комиссия по предупреждению и ликвидации чрезвычайных ситуаций и обеспечению пожарной безопасности городского округа Верх-Нейвинский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727"/>
            <a:ext cx="526690" cy="86247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0510804-F785-4F48-AA0B-CE537C32E399}"/>
              </a:ext>
            </a:extLst>
          </p:cNvPr>
          <p:cNvSpPr/>
          <p:nvPr/>
        </p:nvSpPr>
        <p:spPr>
          <a:xfrm>
            <a:off x="-7448" y="5118283"/>
            <a:ext cx="9144000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PT Astra Serif"/>
                <a:ea typeface="Times New Roman" panose="02020603050405020304" pitchFamily="18" charset="0"/>
                <a:cs typeface="Times New Roman" panose="02020603050405020304" pitchFamily="18" charset="0"/>
              </a:rPr>
              <a:t>Получение </a:t>
            </a:r>
            <a:r>
              <a:rPr lang="ru-RU" sz="1600" b="1" dirty="0">
                <a:latin typeface="PT Astra Serif"/>
                <a:ea typeface="Times New Roman" panose="02020603050405020304" pitchFamily="18" charset="0"/>
                <a:cs typeface="Times New Roman" panose="02020603050405020304" pitchFamily="18" charset="0"/>
              </a:rPr>
              <a:t>сигнала ЗАКАТ 4321</a:t>
            </a:r>
            <a:r>
              <a:rPr lang="ru-RU" sz="1600" dirty="0">
                <a:latin typeface="PT Astra Serif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1600" dirty="0">
                <a:latin typeface="PT Astra Serif"/>
                <a:ea typeface="Times New Roman" panose="02020603050405020304" pitchFamily="18" charset="0"/>
                <a:cs typeface="Times New Roman" panose="02020603050405020304" pitchFamily="18" charset="0"/>
              </a:rPr>
              <a:t>Завершить практические мероприятия по проведению АСДНР в очагах поражения (зонах условных ЧС) (возвращение сил ГО и РСЧС в пункты постоянной дислокации)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039961"/>
            <a:ext cx="3363370" cy="404522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052736"/>
            <a:ext cx="3363370" cy="4045223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0510804-F785-4F48-AA0B-CE537C32E399}"/>
              </a:ext>
            </a:extLst>
          </p:cNvPr>
          <p:cNvSpPr/>
          <p:nvPr/>
        </p:nvSpPr>
        <p:spPr>
          <a:xfrm>
            <a:off x="-7447" y="5982379"/>
            <a:ext cx="9151448" cy="83099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PT Astra Serif"/>
                <a:ea typeface="Times New Roman" panose="02020603050405020304" pitchFamily="18" charset="0"/>
                <a:cs typeface="Times New Roman" panose="02020603050405020304" pitchFamily="18" charset="0"/>
              </a:rPr>
              <a:t>Получение </a:t>
            </a:r>
            <a:r>
              <a:rPr lang="ru-RU" sz="1600" b="1" dirty="0">
                <a:latin typeface="PT Astra Serif"/>
                <a:ea typeface="Times New Roman" panose="02020603050405020304" pitchFamily="18" charset="0"/>
                <a:cs typeface="Times New Roman" panose="02020603050405020304" pitchFamily="18" charset="0"/>
              </a:rPr>
              <a:t>сигнала ЛУНА 2425:</a:t>
            </a:r>
          </a:p>
          <a:p>
            <a:r>
              <a:rPr lang="ru-RU" sz="1600" dirty="0">
                <a:latin typeface="PT Astra Serif"/>
                <a:ea typeface="Times New Roman" panose="02020603050405020304" pitchFamily="18" charset="0"/>
                <a:cs typeface="Times New Roman" panose="02020603050405020304" pitchFamily="18" charset="0"/>
              </a:rPr>
              <a:t>Отменить введение в действие планов гражданской обороны и защиты населения (планов гражданской обороны). Отбой штабной тренировки</a:t>
            </a:r>
          </a:p>
        </p:txBody>
      </p:sp>
    </p:spTree>
    <p:extLst>
      <p:ext uri="{BB962C8B-B14F-4D97-AF65-F5344CB8AC3E}">
        <p14:creationId xmlns:p14="http://schemas.microsoft.com/office/powerpoint/2010/main" val="53515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2555777" y="6381330"/>
            <a:ext cx="6399482" cy="469969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/>
            <a:endParaRPr lang="ru-RU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727"/>
            <a:ext cx="526690" cy="862470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03361" y="962686"/>
            <a:ext cx="8915400" cy="0"/>
          </a:xfrm>
          <a:prstGeom prst="line">
            <a:avLst/>
          </a:prstGeom>
          <a:noFill/>
          <a:ln w="28575" cap="flat" cmpd="sng" algn="ctr">
            <a:solidFill>
              <a:srgbClr val="C00000">
                <a:alpha val="6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" name="Прямоугольник 13"/>
          <p:cNvSpPr/>
          <p:nvPr/>
        </p:nvSpPr>
        <p:spPr>
          <a:xfrm>
            <a:off x="2411760" y="621166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1200" b="1" dirty="0" err="1" smtClean="0">
                <a:solidFill>
                  <a:prstClr val="black"/>
                </a:solidFill>
                <a:latin typeface="Liberation Serif" panose="02020603050405020304" pitchFamily="18" charset="0"/>
                <a:cs typeface="Times New Roman" pitchFamily="18" charset="0"/>
              </a:rPr>
              <a:t>пгт</a:t>
            </a:r>
            <a:r>
              <a:rPr lang="ru-RU" altLang="ru-RU" sz="1200" b="1" dirty="0" smtClean="0">
                <a:solidFill>
                  <a:prstClr val="black"/>
                </a:solidFill>
                <a:latin typeface="Liberation Serif" panose="02020603050405020304" pitchFamily="18" charset="0"/>
                <a:cs typeface="Times New Roman" pitchFamily="18" charset="0"/>
              </a:rPr>
              <a:t> Верх-Нейвинский</a:t>
            </a:r>
            <a:endParaRPr lang="ru-RU" altLang="ru-RU" sz="1200" b="1" dirty="0">
              <a:solidFill>
                <a:prstClr val="black"/>
              </a:solidFill>
              <a:latin typeface="Liberation Serif" panose="02020603050405020304" pitchFamily="18" charset="0"/>
              <a:cs typeface="Times New Roman" pitchFamily="18" charset="0"/>
            </a:endParaRPr>
          </a:p>
          <a:p>
            <a:pPr algn="ctr"/>
            <a:r>
              <a:rPr lang="ru-RU" altLang="ru-RU" sz="1200" b="1" dirty="0" smtClean="0">
                <a:solidFill>
                  <a:prstClr val="black"/>
                </a:solidFill>
                <a:latin typeface="Liberation Serif" panose="02020603050405020304" pitchFamily="18" charset="0"/>
                <a:cs typeface="Times New Roman" pitchFamily="18" charset="0"/>
              </a:rPr>
              <a:t>2021</a:t>
            </a:r>
            <a:endParaRPr lang="ru-RU" altLang="ru-RU" sz="1200" b="1" dirty="0">
              <a:solidFill>
                <a:prstClr val="black"/>
              </a:solidFill>
              <a:latin typeface="Liberation Serif" panose="02020603050405020304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7583" y="145552"/>
            <a:ext cx="8208912" cy="787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Комиссия по предупреждению и ликвидации чрезвычайных ситуаций и обеспечению пожарной безопасности городского округа Верх-Нейвинский </a:t>
            </a:r>
          </a:p>
        </p:txBody>
      </p:sp>
    </p:spTree>
    <p:extLst>
      <p:ext uri="{BB962C8B-B14F-4D97-AF65-F5344CB8AC3E}">
        <p14:creationId xmlns:p14="http://schemas.microsoft.com/office/powerpoint/2010/main" val="399704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28510" y="987705"/>
            <a:ext cx="8915400" cy="0"/>
          </a:xfrm>
          <a:prstGeom prst="line">
            <a:avLst/>
          </a:prstGeom>
          <a:noFill/>
          <a:ln w="28575" cap="flat" cmpd="sng" algn="ctr">
            <a:solidFill>
              <a:srgbClr val="C00000">
                <a:alpha val="6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" name="TextBox 13"/>
          <p:cNvSpPr txBox="1"/>
          <p:nvPr/>
        </p:nvSpPr>
        <p:spPr>
          <a:xfrm>
            <a:off x="827583" y="145552"/>
            <a:ext cx="8208912" cy="787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sz="20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Комиссия по предупреждению и ликвидации чрезвычайных ситуаций и обеспечению пожарной безопасности городского округа Верх-Нейвинский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727"/>
            <a:ext cx="526690" cy="86247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210" y="6070797"/>
            <a:ext cx="9144000" cy="787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b="1" dirty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Сбор и организация работы комиссии по предупреждению и ликвидации чрезвычайных ситуаций и обеспечению пожарной безопасности городского округа Верх-Нейвинский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7885" y="3429000"/>
            <a:ext cx="5234762" cy="26314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100" b="1" dirty="0">
                <a:latin typeface="PT Astra Serif" panose="020A0603040505020204" pitchFamily="18" charset="-52"/>
                <a:ea typeface="Times New Roman" panose="02020603050405020304" pitchFamily="18" charset="0"/>
              </a:rPr>
              <a:t>Проведение заседания КЧС и ПБ по доведению сложившейся обстановки, организации и постановке задач по выполнению мероприятий по ГО:</a:t>
            </a:r>
            <a:endParaRPr lang="ru-RU" sz="11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100" dirty="0">
                <a:latin typeface="PT Astra Serif" panose="020A0603040505020204" pitchFamily="18" charset="-52"/>
                <a:ea typeface="Times New Roman" panose="02020603050405020304" pitchFamily="18" charset="0"/>
              </a:rPr>
              <a:t>- определение режима работы руководящего состава и работников органов управления гражданской обороны в пунктах постоянного размещения;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100" dirty="0">
                <a:latin typeface="PT Astra Serif" panose="020A0603040505020204" pitchFamily="18" charset="-52"/>
                <a:ea typeface="Times New Roman" panose="02020603050405020304" pitchFamily="18" charset="0"/>
              </a:rPr>
              <a:t>- введение круглосуточного дежурства руководящего состава гражданской обороны </a:t>
            </a:r>
            <a:br>
              <a:rPr lang="ru-RU" sz="1100" dirty="0">
                <a:latin typeface="PT Astra Serif" panose="020A0603040505020204" pitchFamily="18" charset="-52"/>
                <a:ea typeface="Times New Roman" panose="02020603050405020304" pitchFamily="18" charset="0"/>
              </a:rPr>
            </a:br>
            <a:r>
              <a:rPr lang="ru-RU" sz="1100" dirty="0">
                <a:latin typeface="PT Astra Serif" panose="020A0603040505020204" pitchFamily="18" charset="-52"/>
                <a:ea typeface="Times New Roman" panose="02020603050405020304" pitchFamily="18" charset="0"/>
              </a:rPr>
              <a:t>в пунктах постоянного размещения;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100" dirty="0">
                <a:latin typeface="PT Astra Serif" panose="020A0603040505020204" pitchFamily="18" charset="-52"/>
                <a:ea typeface="Times New Roman" panose="02020603050405020304" pitchFamily="18" charset="0"/>
              </a:rPr>
              <a:t>- организация круглосуточного дежурства групп и звеньев по обслуживанию защитных сооружений гражданской обороны;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100" dirty="0">
                <a:latin typeface="PT Astra Serif" panose="020A0603040505020204" pitchFamily="18" charset="-52"/>
                <a:ea typeface="Times New Roman" panose="02020603050405020304" pitchFamily="18" charset="0"/>
              </a:rPr>
              <a:t>- уточнение планирующих и формализованных документов в области ГО, защиты населения и территорий от чрезвычайных ситуаций и обеспечения пожарной безопасности;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100" dirty="0">
                <a:latin typeface="PT Astra Serif" panose="020A0603040505020204" pitchFamily="18" charset="-52"/>
                <a:ea typeface="Times New Roman" panose="02020603050405020304" pitchFamily="18" charset="0"/>
              </a:rPr>
              <a:t>- уточнение порядка взаимодействия, сбора и обмена информацией в области ГО, защиты населения и территорий от чрезвычайных ситуаций природного и обеспечения пожарной безопасности;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100" dirty="0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- уточнение состава, задач и порядка работы органов управления РСЧС и ГО.</a:t>
            </a:r>
            <a:endParaRPr lang="ru-RU" sz="11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908" y="1091858"/>
            <a:ext cx="3727588" cy="24849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908" y="3622822"/>
            <a:ext cx="3727588" cy="2447975"/>
          </a:xfrm>
          <a:prstGeom prst="rect">
            <a:avLst/>
          </a:prstGeom>
        </p:spPr>
      </p:pic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2162082"/>
              </p:ext>
            </p:extLst>
          </p:nvPr>
        </p:nvGraphicFramePr>
        <p:xfrm>
          <a:off x="128510" y="1091858"/>
          <a:ext cx="1707186" cy="2332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" name="PDF" r:id="rId6" imgW="0" imgH="360" progId="FoxitReader.Document">
                  <p:embed/>
                </p:oleObj>
              </mc:Choice>
              <mc:Fallback>
                <p:oleObj name="PDF" r:id="rId6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8510" y="1091858"/>
                        <a:ext cx="1707186" cy="2332062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0801177"/>
              </p:ext>
            </p:extLst>
          </p:nvPr>
        </p:nvGraphicFramePr>
        <p:xfrm>
          <a:off x="1916321" y="1091858"/>
          <a:ext cx="1685970" cy="23349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" name="PDF" r:id="rId8" imgW="0" imgH="360" progId="FoxitReader.Document">
                  <p:embed/>
                </p:oleObj>
              </mc:Choice>
              <mc:Fallback>
                <p:oleObj name="PDF" r:id="rId8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916321" y="1091858"/>
                        <a:ext cx="1685970" cy="2334914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9134563"/>
              </p:ext>
            </p:extLst>
          </p:nvPr>
        </p:nvGraphicFramePr>
        <p:xfrm>
          <a:off x="3704132" y="1091857"/>
          <a:ext cx="1515940" cy="23349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" name="PDF" r:id="rId10" imgW="0" imgH="360" progId="FoxitReader.Document">
                  <p:embed/>
                </p:oleObj>
              </mc:Choice>
              <mc:Fallback>
                <p:oleObj name="PDF" r:id="rId10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704132" y="1091857"/>
                        <a:ext cx="1515940" cy="2334914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6475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28510" y="987705"/>
            <a:ext cx="8915400" cy="0"/>
          </a:xfrm>
          <a:prstGeom prst="line">
            <a:avLst/>
          </a:prstGeom>
          <a:noFill/>
          <a:ln w="28575" cap="flat" cmpd="sng" algn="ctr">
            <a:solidFill>
              <a:srgbClr val="C00000">
                <a:alpha val="6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" name="TextBox 13"/>
          <p:cNvSpPr txBox="1"/>
          <p:nvPr/>
        </p:nvSpPr>
        <p:spPr>
          <a:xfrm>
            <a:off x="827583" y="145552"/>
            <a:ext cx="8208912" cy="787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sz="20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Комиссия по предупреждению и ликвидации чрезвычайных ситуаций и обеспечению пожарной безопасности городского округа Верх-Нейвинский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727"/>
            <a:ext cx="526690" cy="86247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6304002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b="1" dirty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Развертывание и организация работы группы контроля по выполнению мероприятий гражданской обороны в городском округе Верх-Нейвинский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15069" y="3501009"/>
            <a:ext cx="6220518" cy="27294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b="1" dirty="0">
                <a:latin typeface="PT Astra Serif" panose="020A0603040505020204" pitchFamily="18" charset="-52"/>
                <a:ea typeface="Times New Roman" panose="02020603050405020304" pitchFamily="18" charset="0"/>
              </a:rPr>
              <a:t>Развертывание и организация работы группы контроля по выполнению мероприятий гражданской обороны </a:t>
            </a:r>
            <a:br>
              <a:rPr lang="ru-RU" sz="1400" b="1" dirty="0">
                <a:latin typeface="PT Astra Serif" panose="020A0603040505020204" pitchFamily="18" charset="-52"/>
                <a:ea typeface="Times New Roman" panose="02020603050405020304" pitchFamily="18" charset="0"/>
              </a:rPr>
            </a:br>
            <a:r>
              <a:rPr lang="ru-RU" sz="1400" b="1" dirty="0">
                <a:latin typeface="PT Astra Serif" panose="020A0603040505020204" pitchFamily="18" charset="-52"/>
                <a:ea typeface="Times New Roman" panose="02020603050405020304" pitchFamily="18" charset="0"/>
              </a:rPr>
              <a:t>на муниципальном и объектовом уровнях (в соответствии с утвержденными расчетами) </a:t>
            </a:r>
            <a:br>
              <a:rPr lang="ru-RU" sz="1400" b="1" dirty="0">
                <a:latin typeface="PT Astra Serif" panose="020A0603040505020204" pitchFamily="18" charset="-52"/>
                <a:ea typeface="Times New Roman" panose="02020603050405020304" pitchFamily="18" charset="0"/>
              </a:rPr>
            </a:br>
            <a:r>
              <a:rPr lang="ru-RU" sz="1400" b="1" dirty="0">
                <a:latin typeface="PT Astra Serif" panose="020A0603040505020204" pitchFamily="18" charset="-52"/>
                <a:ea typeface="Times New Roman" panose="02020603050405020304" pitchFamily="18" charset="0"/>
              </a:rPr>
              <a:t>с отработкой вопросов:</a:t>
            </a:r>
            <a:endParaRPr lang="ru-RU" sz="1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PT Astra Serif" panose="020A0603040505020204" pitchFamily="18" charset="-52"/>
                <a:ea typeface="Times New Roman" panose="02020603050405020304" pitchFamily="18" charset="0"/>
              </a:rPr>
              <a:t>- координации и контроль за проведением мероприятий по гражданской обороне при введении в действие Планов гражданской обороны и защиты населения;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PT Astra Serif" panose="020A0603040505020204" pitchFamily="18" charset="-52"/>
                <a:ea typeface="Times New Roman" panose="02020603050405020304" pitchFamily="18" charset="0"/>
              </a:rPr>
              <a:t>- осуществление сбора и обмена информацией в области ГО;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400" dirty="0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- предоставление информации ИОГВ СО о проведении мероприятий в соответствии с планом наращивания обстановки при выполнении мероприятий по ГО и ликвидации ЧС в соответствии с регламентом</a:t>
            </a:r>
            <a:endParaRPr lang="ru-RU" sz="1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343" y="1012552"/>
            <a:ext cx="2629152" cy="3505536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1038216"/>
              </p:ext>
            </p:extLst>
          </p:nvPr>
        </p:nvGraphicFramePr>
        <p:xfrm>
          <a:off x="128510" y="1071973"/>
          <a:ext cx="2283250" cy="24290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PDF" r:id="rId5" imgW="0" imgH="360" progId="FoxitReader.Document">
                  <p:embed/>
                </p:oleObj>
              </mc:Choice>
              <mc:Fallback>
                <p:oleObj name="PDF" r:id="rId5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8510" y="1071973"/>
                        <a:ext cx="2283250" cy="2429036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7048813"/>
              </p:ext>
            </p:extLst>
          </p:nvPr>
        </p:nvGraphicFramePr>
        <p:xfrm>
          <a:off x="2411760" y="1071972"/>
          <a:ext cx="2016224" cy="2429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PDF" r:id="rId7" imgW="0" imgH="360" progId="FoxitReader.Document">
                  <p:embed/>
                </p:oleObj>
              </mc:Choice>
              <mc:Fallback>
                <p:oleObj name="PDF" r:id="rId7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411760" y="1071972"/>
                        <a:ext cx="2016224" cy="2429037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1221855"/>
              </p:ext>
            </p:extLst>
          </p:nvPr>
        </p:nvGraphicFramePr>
        <p:xfrm>
          <a:off x="4499992" y="1071972"/>
          <a:ext cx="1907351" cy="2429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PDF" r:id="rId9" imgW="0" imgH="360" progId="FoxitReader.Document">
                  <p:embed/>
                </p:oleObj>
              </mc:Choice>
              <mc:Fallback>
                <p:oleObj name="PDF" r:id="rId9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499992" y="1071972"/>
                        <a:ext cx="1907351" cy="2429037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0485927"/>
              </p:ext>
            </p:extLst>
          </p:nvPr>
        </p:nvGraphicFramePr>
        <p:xfrm>
          <a:off x="6407342" y="4542934"/>
          <a:ext cx="2664903" cy="17721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Документ" r:id="rId11" imgW="9989768" imgH="6585808" progId="Word.Document.12">
                  <p:embed/>
                </p:oleObj>
              </mc:Choice>
              <mc:Fallback>
                <p:oleObj name="Документ" r:id="rId11" imgW="9989768" imgH="6585808" progId="Word.Document.12">
                  <p:embed/>
                  <p:pic>
                    <p:nvPicPr>
                      <p:cNvPr id="15" name="Объект 14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407342" y="4542934"/>
                        <a:ext cx="2664903" cy="177210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6078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28510" y="987705"/>
            <a:ext cx="8915400" cy="0"/>
          </a:xfrm>
          <a:prstGeom prst="line">
            <a:avLst/>
          </a:prstGeom>
          <a:noFill/>
          <a:ln w="28575" cap="flat" cmpd="sng" algn="ctr">
            <a:solidFill>
              <a:srgbClr val="C00000">
                <a:alpha val="6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" name="TextBox 13"/>
          <p:cNvSpPr txBox="1"/>
          <p:nvPr/>
        </p:nvSpPr>
        <p:spPr>
          <a:xfrm>
            <a:off x="827583" y="145552"/>
            <a:ext cx="8208912" cy="787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sz="20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Комиссия по предупреждению и ликвидации чрезвычайных ситуаций и обеспечению пожарной безопасности городского округа Верх-Нейвинский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727"/>
            <a:ext cx="526690" cy="86247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6093296"/>
            <a:ext cx="91440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b="1" dirty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Проведение заседания комиссии ПУФ по уточнению порядка проведения мероприятий по обеспечению устойчивости функционирования организаций, необходимых для выживания населения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929" y="1124744"/>
            <a:ext cx="5088566" cy="4204066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947928" y="5354632"/>
            <a:ext cx="5095981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Работа по выполнению Указаний Министерства общественной безопасности  Свердловской области </a:t>
            </a:r>
          </a:p>
          <a:p>
            <a:pPr algn="ctr"/>
            <a:r>
              <a:rPr lang="ru-RU" sz="1400" b="1" dirty="0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400" b="1" dirty="0" smtClean="0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23.09.2021 </a:t>
            </a:r>
            <a:r>
              <a:rPr lang="ru-RU" sz="1400" b="1" dirty="0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400" b="1" dirty="0" smtClean="0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25-01-41/5957</a:t>
            </a:r>
            <a:endParaRPr lang="ru-RU" sz="1400" b="1" dirty="0"/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8321642"/>
              </p:ext>
            </p:extLst>
          </p:nvPr>
        </p:nvGraphicFramePr>
        <p:xfrm>
          <a:off x="44123" y="1094491"/>
          <a:ext cx="1857835" cy="288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PDF" r:id="rId5" imgW="0" imgH="360" progId="FoxitReader.Document">
                  <p:embed/>
                </p:oleObj>
              </mc:Choice>
              <mc:Fallback>
                <p:oleObj name="PDF" r:id="rId5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123" y="1094491"/>
                        <a:ext cx="1857835" cy="2880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2070091"/>
              </p:ext>
            </p:extLst>
          </p:nvPr>
        </p:nvGraphicFramePr>
        <p:xfrm>
          <a:off x="1901958" y="1125047"/>
          <a:ext cx="2045970" cy="272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PDF" r:id="rId7" imgW="0" imgH="360" progId="FoxitReader.Document">
                  <p:embed/>
                </p:oleObj>
              </mc:Choice>
              <mc:Fallback>
                <p:oleObj name="PDF" r:id="rId7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01958" y="1125047"/>
                        <a:ext cx="2045970" cy="2727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8925447"/>
              </p:ext>
            </p:extLst>
          </p:nvPr>
        </p:nvGraphicFramePr>
        <p:xfrm>
          <a:off x="44122" y="3976514"/>
          <a:ext cx="3803715" cy="21167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PDF" r:id="rId9" imgW="0" imgH="360" progId="FoxitReader.Document">
                  <p:embed/>
                </p:oleObj>
              </mc:Choice>
              <mc:Fallback>
                <p:oleObj name="PDF" r:id="rId9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4122" y="3976514"/>
                        <a:ext cx="3803715" cy="21167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7298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28510" y="987705"/>
            <a:ext cx="8915400" cy="0"/>
          </a:xfrm>
          <a:prstGeom prst="line">
            <a:avLst/>
          </a:prstGeom>
          <a:noFill/>
          <a:ln w="28575" cap="flat" cmpd="sng" algn="ctr">
            <a:solidFill>
              <a:srgbClr val="C00000">
                <a:alpha val="6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" name="TextBox 13"/>
          <p:cNvSpPr txBox="1"/>
          <p:nvPr/>
        </p:nvSpPr>
        <p:spPr>
          <a:xfrm>
            <a:off x="827583" y="145552"/>
            <a:ext cx="8208912" cy="787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sz="20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Комиссия по предупреждению и ликвидации чрезвычайных ситуаций и обеспечению пожарной безопасности городского округа Верх-Нейвинский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727"/>
            <a:ext cx="526690" cy="86247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2744" y="4890718"/>
            <a:ext cx="67215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  <a:defRPr/>
            </a:pPr>
            <a:r>
              <a:rPr lang="ru-RU" b="1" dirty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Проведение заседания эвакуационной комиссии:</a:t>
            </a:r>
          </a:p>
          <a:p>
            <a:pPr algn="just">
              <a:lnSpc>
                <a:spcPts val="1800"/>
              </a:lnSpc>
              <a:defRPr/>
            </a:pPr>
            <a:r>
              <a:rPr lang="ru-RU" dirty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 уточнение расчетов на проведение эвакуационных мероприятий;</a:t>
            </a:r>
          </a:p>
          <a:p>
            <a:pPr algn="just">
              <a:lnSpc>
                <a:spcPts val="1800"/>
              </a:lnSpc>
              <a:defRPr/>
            </a:pPr>
            <a:r>
              <a:rPr lang="ru-RU" dirty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 уточнение готовности безопасных районов для размещения эвакуируемого населения, а также для размещения и хранения материальных и культурных ценностей;</a:t>
            </a:r>
          </a:p>
          <a:p>
            <a:pPr algn="just">
              <a:lnSpc>
                <a:spcPts val="1800"/>
              </a:lnSpc>
              <a:defRPr/>
            </a:pPr>
            <a:r>
              <a:rPr lang="ru-RU" dirty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 уточнение с органами военного управления маршрутов, порядка использования транспортных средств, техники и коммуникаций для проведения эвакуационных мероприятий.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042656"/>
            <a:ext cx="4388757" cy="3591922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0258328"/>
              </p:ext>
            </p:extLst>
          </p:nvPr>
        </p:nvGraphicFramePr>
        <p:xfrm>
          <a:off x="6876256" y="4650912"/>
          <a:ext cx="2156509" cy="2162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Документ" r:id="rId5" imgW="6090191" imgH="9189062" progId="Word.Document.12">
                  <p:embed/>
                </p:oleObj>
              </mc:Choice>
              <mc:Fallback>
                <p:oleObj name="Документ" r:id="rId5" imgW="6090191" imgH="918906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76256" y="4650912"/>
                        <a:ext cx="2156509" cy="2162464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8" y="1061214"/>
            <a:ext cx="4455202" cy="359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06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28510" y="987705"/>
            <a:ext cx="8915400" cy="0"/>
          </a:xfrm>
          <a:prstGeom prst="line">
            <a:avLst/>
          </a:prstGeom>
          <a:noFill/>
          <a:ln w="28575" cap="flat" cmpd="sng" algn="ctr">
            <a:solidFill>
              <a:srgbClr val="C00000">
                <a:alpha val="6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" name="TextBox 13"/>
          <p:cNvSpPr txBox="1"/>
          <p:nvPr/>
        </p:nvSpPr>
        <p:spPr>
          <a:xfrm>
            <a:off x="827583" y="145552"/>
            <a:ext cx="8208912" cy="787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sz="20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Комиссия по предупреждению и ликвидации чрезвычайных ситуаций и обеспечению пожарной безопасности городского округа Верх-Нейвинский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727"/>
            <a:ext cx="526690" cy="86247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210" y="5822501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  <a:defRPr/>
            </a:pPr>
            <a:r>
              <a:rPr lang="ru-RU" b="1" dirty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Приведение в готовность в пунктах постоянного размещения (без прекращения производственной деятельности) аварийно-спасательных формирований и нештатных формирований по обеспечению выполнения мероприятий гражданской </a:t>
            </a:r>
            <a:r>
              <a:rPr lang="ru-RU" b="1" dirty="0" smtClean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обороны (филиал ПСЦМ АО «</a:t>
            </a:r>
            <a:r>
              <a:rPr lang="ru-RU" b="1" dirty="0" err="1" smtClean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Уралэлектромедь</a:t>
            </a:r>
            <a:r>
              <a:rPr lang="ru-RU" b="1" dirty="0" smtClean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»)</a:t>
            </a:r>
            <a:endParaRPr lang="ru-RU" b="1" dirty="0">
              <a:solidFill>
                <a:srgbClr val="8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10" y="1006263"/>
            <a:ext cx="4011442" cy="47427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39" y="1006263"/>
            <a:ext cx="4011442" cy="474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3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28510" y="987705"/>
            <a:ext cx="8915400" cy="0"/>
          </a:xfrm>
          <a:prstGeom prst="line">
            <a:avLst/>
          </a:prstGeom>
          <a:noFill/>
          <a:ln w="28575" cap="flat" cmpd="sng" algn="ctr">
            <a:solidFill>
              <a:srgbClr val="C00000">
                <a:alpha val="6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" name="TextBox 13"/>
          <p:cNvSpPr txBox="1"/>
          <p:nvPr/>
        </p:nvSpPr>
        <p:spPr>
          <a:xfrm>
            <a:off x="827583" y="145552"/>
            <a:ext cx="8208912" cy="787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sz="20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Комиссия по предупреждению и ликвидации чрезвычайных ситуаций и обеспечению пожарной безопасности городского округа Верх-Нейвинский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727"/>
            <a:ext cx="526690" cy="86247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210" y="5822501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  <a:defRPr/>
            </a:pPr>
            <a:r>
              <a:rPr lang="ru-RU" b="1" dirty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Приведение в готовность в пунктах постоянного размещения (без прекращения производственной деятельности) аварийно-спасательных формирований и нештатных формирований по обеспечению выполнения мероприятий гражданской </a:t>
            </a:r>
            <a:r>
              <a:rPr lang="ru-RU" b="1" dirty="0" smtClean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обороны (филиал ПСЦМ АО «</a:t>
            </a:r>
            <a:r>
              <a:rPr lang="ru-RU" b="1" dirty="0" err="1" smtClean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Уралэлектромедь</a:t>
            </a:r>
            <a:r>
              <a:rPr lang="ru-RU" b="1" dirty="0" smtClean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»)</a:t>
            </a:r>
            <a:endParaRPr lang="ru-RU" b="1" dirty="0">
              <a:solidFill>
                <a:srgbClr val="8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10" y="3398264"/>
            <a:ext cx="2859315" cy="22930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061809"/>
            <a:ext cx="2859315" cy="22957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170" y="1061214"/>
            <a:ext cx="2850776" cy="22957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397669"/>
            <a:ext cx="2859315" cy="22936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10" y="1061214"/>
            <a:ext cx="2859315" cy="228601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170" y="3374746"/>
            <a:ext cx="2850776" cy="231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38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28510" y="987705"/>
            <a:ext cx="8915400" cy="0"/>
          </a:xfrm>
          <a:prstGeom prst="line">
            <a:avLst/>
          </a:prstGeom>
          <a:noFill/>
          <a:ln w="28575" cap="flat" cmpd="sng" algn="ctr">
            <a:solidFill>
              <a:srgbClr val="C00000">
                <a:alpha val="6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" name="TextBox 13"/>
          <p:cNvSpPr txBox="1"/>
          <p:nvPr/>
        </p:nvSpPr>
        <p:spPr>
          <a:xfrm>
            <a:off x="827583" y="145552"/>
            <a:ext cx="8208912" cy="787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sz="20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Комиссия по предупреждению и ликвидации чрезвычайных ситуаций и обеспечению пожарной безопасности городского округа Верх-Нейвинский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727"/>
            <a:ext cx="526690" cy="86247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210" y="5638889"/>
            <a:ext cx="914400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  <a:defRPr/>
            </a:pPr>
            <a:r>
              <a:rPr lang="ru-RU" b="1" dirty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Приведение в готовность в пунктах постоянного размещения (без прекращения производственной деятельности) аварийно-спасательных формирований и нештатных формирований по обеспечению выполнения мероприятий гражданской обороны (пожарная часть 16/5 государственного казенного пожарно-технического учреждения «Отряда противопожарной службы Свердловской области № 16</a:t>
            </a:r>
            <a:r>
              <a:rPr lang="ru-RU" b="1" dirty="0" smtClean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»)</a:t>
            </a:r>
            <a:endParaRPr lang="ru-RU" b="1" dirty="0">
              <a:solidFill>
                <a:srgbClr val="8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1" y="1145282"/>
            <a:ext cx="4176347" cy="26608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45282"/>
            <a:ext cx="4172799" cy="266081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32061" y="3861048"/>
            <a:ext cx="9144000" cy="181588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400" b="1" dirty="0" smtClean="0">
                <a:latin typeface="PT Astra Serif" panose="020A0603040505020204" pitchFamily="18" charset="-52"/>
                <a:ea typeface="Times New Roman" panose="02020603050405020304" pitchFamily="18" charset="0"/>
              </a:rPr>
              <a:t>Основными задачами на </a:t>
            </a:r>
            <a:r>
              <a:rPr lang="ru-RU" sz="1400" b="1" dirty="0">
                <a:latin typeface="PT Astra Serif" panose="020A0603040505020204" pitchFamily="18" charset="-52"/>
                <a:ea typeface="Times New Roman" panose="02020603050405020304" pitchFamily="18" charset="0"/>
              </a:rPr>
              <a:t>территории </a:t>
            </a:r>
            <a:r>
              <a:rPr lang="ru-RU" sz="1400" b="1" dirty="0" smtClean="0">
                <a:latin typeface="PT Astra Serif" panose="020A0603040505020204" pitchFamily="18" charset="-52"/>
                <a:ea typeface="Times New Roman" panose="02020603050405020304" pitchFamily="18" charset="0"/>
              </a:rPr>
              <a:t>городского округа Верх-Нейвинский являются</a:t>
            </a:r>
            <a:r>
              <a:rPr lang="ru-RU" sz="1400" b="1" dirty="0">
                <a:latin typeface="PT Astra Serif" panose="020A0603040505020204" pitchFamily="18" charset="-52"/>
                <a:ea typeface="Times New Roman" panose="02020603050405020304" pitchFamily="18" charset="0"/>
              </a:rPr>
              <a:t>:</a:t>
            </a:r>
            <a:endParaRPr lang="ru-RU" sz="1400" b="1" dirty="0"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400" b="1" dirty="0">
                <a:latin typeface="PT Astra Serif" panose="020A0603040505020204" pitchFamily="18" charset="-52"/>
                <a:ea typeface="Times New Roman" panose="02020603050405020304" pitchFamily="18" charset="0"/>
              </a:rPr>
              <a:t>- организация профилактики пожаров;</a:t>
            </a:r>
            <a:endParaRPr lang="ru-RU" sz="1400" b="1" dirty="0"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400" b="1" dirty="0">
                <a:latin typeface="PT Astra Serif" panose="020A0603040505020204" pitchFamily="18" charset="-52"/>
                <a:ea typeface="Times New Roman" panose="02020603050405020304" pitchFamily="18" charset="0"/>
              </a:rPr>
              <a:t>- оперативное реагирование на возникающие пожары, иные чрезвычайные ситуации природного и техногенного характера;</a:t>
            </a:r>
            <a:endParaRPr lang="ru-RU" sz="1400" b="1" dirty="0"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400" b="1" dirty="0">
                <a:latin typeface="PT Astra Serif" panose="020A0603040505020204" pitchFamily="18" charset="-52"/>
                <a:ea typeface="Times New Roman" panose="02020603050405020304" pitchFamily="18" charset="0"/>
              </a:rPr>
              <a:t>- тушение пожаров;</a:t>
            </a:r>
            <a:endParaRPr lang="ru-RU" sz="1400" b="1" dirty="0"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400" b="1" dirty="0">
                <a:latin typeface="PT Astra Serif" panose="020A0603040505020204" pitchFamily="18" charset="-52"/>
                <a:ea typeface="Times New Roman" panose="02020603050405020304" pitchFamily="18" charset="0"/>
              </a:rPr>
              <a:t>- спасение людей, материальных и культурных ценностей, пострадавших в результате пожаров и иных чрезвычайных ситуаций;</a:t>
            </a:r>
            <a:endParaRPr lang="ru-RU" sz="1400" b="1" dirty="0"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400" b="1" dirty="0">
                <a:latin typeface="PT Astra Serif" panose="020A0603040505020204" pitchFamily="18" charset="-52"/>
                <a:ea typeface="Times New Roman" panose="02020603050405020304" pitchFamily="18" charset="0"/>
              </a:rPr>
              <a:t>- ликвидация последствий чрезвычайных ситуаций.</a:t>
            </a:r>
            <a:endParaRPr lang="ru-RU" sz="1400" b="1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94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7118</TotalTime>
  <Words>1366</Words>
  <Application>Microsoft Office PowerPoint</Application>
  <PresentationFormat>Экран (4:3)</PresentationFormat>
  <Paragraphs>181</Paragraphs>
  <Slides>21</Slides>
  <Notes>0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21</vt:i4>
      </vt:variant>
    </vt:vector>
  </HeadingPairs>
  <TitlesOfParts>
    <vt:vector size="36" baseType="lpstr">
      <vt:lpstr>Arial</vt:lpstr>
      <vt:lpstr>Book Antiqua</vt:lpstr>
      <vt:lpstr>Calibri</vt:lpstr>
      <vt:lpstr>Constantia</vt:lpstr>
      <vt:lpstr>Liberation Serif</vt:lpstr>
      <vt:lpstr>PT Astra Serif</vt:lpstr>
      <vt:lpstr>Times New Roman</vt:lpstr>
      <vt:lpstr>Wingdings</vt:lpstr>
      <vt:lpstr>Wingdings 2</vt:lpstr>
      <vt:lpstr>Твердый переплет</vt:lpstr>
      <vt:lpstr>Поток</vt:lpstr>
      <vt:lpstr>Document</vt:lpstr>
      <vt:lpstr>PDF</vt:lpstr>
      <vt:lpstr>Документ</vt:lpstr>
      <vt:lpstr>Clip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Яковлева Александра Сергеевна</dc:creator>
  <cp:lastModifiedBy>Виталий</cp:lastModifiedBy>
  <cp:revision>516</cp:revision>
  <cp:lastPrinted>2020-10-26T05:32:13Z</cp:lastPrinted>
  <dcterms:created xsi:type="dcterms:W3CDTF">2018-04-20T04:17:53Z</dcterms:created>
  <dcterms:modified xsi:type="dcterms:W3CDTF">2021-10-07T08:55:43Z</dcterms:modified>
</cp:coreProperties>
</file>